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59" r:id="rId2"/>
    <p:sldId id="360" r:id="rId3"/>
    <p:sldId id="372" r:id="rId4"/>
    <p:sldId id="578" r:id="rId5"/>
    <p:sldId id="609" r:id="rId6"/>
    <p:sldId id="634" r:id="rId7"/>
    <p:sldId id="700" r:id="rId8"/>
    <p:sldId id="693" r:id="rId9"/>
    <p:sldId id="702" r:id="rId10"/>
    <p:sldId id="701" r:id="rId11"/>
    <p:sldId id="703" r:id="rId12"/>
    <p:sldId id="704" r:id="rId13"/>
    <p:sldId id="706" r:id="rId14"/>
    <p:sldId id="705" r:id="rId15"/>
    <p:sldId id="373" r:id="rId16"/>
    <p:sldId id="361" r:id="rId17"/>
    <p:sldId id="362" r:id="rId18"/>
    <p:sldId id="363" r:id="rId19"/>
    <p:sldId id="364" r:id="rId20"/>
    <p:sldId id="365" r:id="rId21"/>
    <p:sldId id="366" r:id="rId22"/>
    <p:sldId id="371" r:id="rId23"/>
    <p:sldId id="367" r:id="rId24"/>
    <p:sldId id="368" r:id="rId25"/>
    <p:sldId id="36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9002BE-CB22-487C-8097-4EE4A132BFE9}" type="datetimeFigureOut">
              <a:rPr lang="en-US" smtClean="0"/>
              <a:t>7/14/24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37A03-E27A-41A5-AABC-207DA0826C67}" type="slidenum">
              <a:rPr lang="en-US" smtClean="0"/>
              <a:t>‹#›</a:t>
            </a:fld>
            <a:endParaRPr lang="en-US"/>
          </a:p>
        </p:txBody>
      </p:sp>
    </p:spTree>
    <p:extLst>
      <p:ext uri="{BB962C8B-B14F-4D97-AF65-F5344CB8AC3E}">
        <p14:creationId xmlns:p14="http://schemas.microsoft.com/office/powerpoint/2010/main" val="620301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A95981C-A9AA-423B-B29D-EA37274AC5A1}"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2719897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9D9915-99D4-414C-926A-F2CB1E6017EE}"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37326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37A03-E27A-41A5-AABC-207DA0826C67}" type="slidenum">
              <a:rPr lang="en-US" smtClean="0"/>
              <a:t>21</a:t>
            </a:fld>
            <a:endParaRPr lang="en-US"/>
          </a:p>
        </p:txBody>
      </p:sp>
    </p:spTree>
    <p:extLst>
      <p:ext uri="{BB962C8B-B14F-4D97-AF65-F5344CB8AC3E}">
        <p14:creationId xmlns:p14="http://schemas.microsoft.com/office/powerpoint/2010/main" val="342164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rmarkdown.rstudio.com/" TargetMode="External"/><Relationship Id="rId7" Type="http://schemas.openxmlformats.org/officeDocument/2006/relationships/hyperlink" Target="https://github.com/daattali/shinyjs/blob/master/README.md"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www.htmlwidgets.org/" TargetMode="External"/><Relationship Id="rId5" Type="http://schemas.openxmlformats.org/officeDocument/2006/relationships/hyperlink" Target="http://rstudio.github.io/shinythemes/" TargetMode="External"/><Relationship Id="rId4" Type="http://schemas.openxmlformats.org/officeDocument/2006/relationships/hyperlink" Target="http://rstudio.github.io/shinydashboard/"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rstudio.com/products/shiny/download-server/ubunt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hiny.rstudio.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914400"/>
            <a:ext cx="8639175" cy="4193834"/>
          </a:xfrm>
          <a:prstGeom prst="rect">
            <a:avLst/>
          </a:prstGeom>
        </p:spPr>
      </p:pic>
      <p:sp>
        <p:nvSpPr>
          <p:cNvPr id="5" name="Rectangle 4"/>
          <p:cNvSpPr/>
          <p:nvPr/>
        </p:nvSpPr>
        <p:spPr>
          <a:xfrm>
            <a:off x="533400" y="5181600"/>
            <a:ext cx="7848600" cy="1200329"/>
          </a:xfrm>
          <a:prstGeom prst="rect">
            <a:avLst/>
          </a:prstGeom>
        </p:spPr>
        <p:txBody>
          <a:bodyPr wrap="square">
            <a:spAutoFit/>
          </a:bodyPr>
          <a:lstStyle/>
          <a:p>
            <a:r>
              <a:rPr lang="en-US" dirty="0">
                <a:solidFill>
                  <a:srgbClr val="333333"/>
                </a:solidFill>
                <a:latin typeface="Lato"/>
              </a:rPr>
              <a:t>“Shiny is an R package that makes it easy to build interactive web apps straight from R. You can host standalone apps on a webpage or embed them in </a:t>
            </a:r>
            <a:r>
              <a:rPr lang="en-US" dirty="0">
                <a:solidFill>
                  <a:srgbClr val="4C83B6"/>
                </a:solidFill>
                <a:latin typeface="Lato"/>
                <a:hlinkClick r:id="rId3"/>
              </a:rPr>
              <a:t>R Markdown</a:t>
            </a:r>
            <a:r>
              <a:rPr lang="en-US" dirty="0">
                <a:solidFill>
                  <a:srgbClr val="333333"/>
                </a:solidFill>
                <a:latin typeface="Lato"/>
              </a:rPr>
              <a:t> documents or build </a:t>
            </a:r>
            <a:r>
              <a:rPr lang="en-US" dirty="0">
                <a:solidFill>
                  <a:srgbClr val="4C83B6"/>
                </a:solidFill>
                <a:latin typeface="Lato"/>
                <a:hlinkClick r:id="rId4"/>
              </a:rPr>
              <a:t>dashboards</a:t>
            </a:r>
            <a:r>
              <a:rPr lang="en-US" dirty="0">
                <a:solidFill>
                  <a:srgbClr val="333333"/>
                </a:solidFill>
                <a:latin typeface="Lato"/>
              </a:rPr>
              <a:t>. You can also extend your Shiny apps with </a:t>
            </a:r>
            <a:r>
              <a:rPr lang="en-US" dirty="0">
                <a:solidFill>
                  <a:srgbClr val="4C83B6"/>
                </a:solidFill>
                <a:latin typeface="Lato"/>
                <a:hlinkClick r:id="rId5"/>
              </a:rPr>
              <a:t>CSS themes</a:t>
            </a:r>
            <a:r>
              <a:rPr lang="en-US" dirty="0">
                <a:solidFill>
                  <a:srgbClr val="333333"/>
                </a:solidFill>
                <a:latin typeface="Lato"/>
              </a:rPr>
              <a:t>, </a:t>
            </a:r>
            <a:r>
              <a:rPr lang="en-US" dirty="0" err="1">
                <a:solidFill>
                  <a:srgbClr val="4C83B6"/>
                </a:solidFill>
                <a:latin typeface="Lato"/>
                <a:hlinkClick r:id="rId6"/>
              </a:rPr>
              <a:t>htmlwidgets</a:t>
            </a:r>
            <a:r>
              <a:rPr lang="en-US" dirty="0">
                <a:solidFill>
                  <a:srgbClr val="333333"/>
                </a:solidFill>
                <a:latin typeface="Lato"/>
              </a:rPr>
              <a:t>, and JavaScript </a:t>
            </a:r>
            <a:r>
              <a:rPr lang="en-US" dirty="0">
                <a:solidFill>
                  <a:srgbClr val="4C83B6"/>
                </a:solidFill>
                <a:latin typeface="Lato"/>
                <a:hlinkClick r:id="rId7"/>
              </a:rPr>
              <a:t>actions</a:t>
            </a:r>
            <a:r>
              <a:rPr lang="en-US" dirty="0">
                <a:solidFill>
                  <a:srgbClr val="333333"/>
                </a:solidFill>
                <a:latin typeface="Lato"/>
              </a:rPr>
              <a:t>.”</a:t>
            </a:r>
            <a:endParaRPr lang="en-US" dirty="0"/>
          </a:p>
        </p:txBody>
      </p:sp>
      <p:sp>
        <p:nvSpPr>
          <p:cNvPr id="6" name="TextBox 5"/>
          <p:cNvSpPr txBox="1"/>
          <p:nvPr/>
        </p:nvSpPr>
        <p:spPr>
          <a:xfrm>
            <a:off x="2743200" y="207187"/>
            <a:ext cx="2935547" cy="523220"/>
          </a:xfrm>
          <a:prstGeom prst="rect">
            <a:avLst/>
          </a:prstGeom>
          <a:noFill/>
        </p:spPr>
        <p:txBody>
          <a:bodyPr wrap="none" rtlCol="0">
            <a:spAutoFit/>
          </a:bodyPr>
          <a:lstStyle/>
          <a:p>
            <a:r>
              <a:rPr lang="en-US" sz="2800" dirty="0"/>
              <a:t>Shiny for web apps</a:t>
            </a:r>
          </a:p>
        </p:txBody>
      </p:sp>
    </p:spTree>
    <p:extLst>
      <p:ext uri="{BB962C8B-B14F-4D97-AF65-F5344CB8AC3E}">
        <p14:creationId xmlns:p14="http://schemas.microsoft.com/office/powerpoint/2010/main" val="2800886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838200"/>
            <a:ext cx="7439896" cy="5410200"/>
          </a:xfrm>
          <a:prstGeom prst="rect">
            <a:avLst/>
          </a:prstGeom>
        </p:spPr>
      </p:pic>
      <p:sp>
        <p:nvSpPr>
          <p:cNvPr id="5" name="Rectangle 4"/>
          <p:cNvSpPr/>
          <p:nvPr/>
        </p:nvSpPr>
        <p:spPr>
          <a:xfrm>
            <a:off x="1905000" y="304800"/>
            <a:ext cx="6248400" cy="400110"/>
          </a:xfrm>
          <a:prstGeom prst="rect">
            <a:avLst/>
          </a:prstGeom>
        </p:spPr>
        <p:txBody>
          <a:bodyPr wrap="square">
            <a:spAutoFit/>
          </a:bodyPr>
          <a:lstStyle/>
          <a:p>
            <a:r>
              <a:rPr lang="en-US" dirty="0">
                <a:solidFill>
                  <a:srgbClr val="000000"/>
                </a:solidFill>
                <a:latin typeface="Times New Roman" panose="02020603050405020304" pitchFamily="18" charset="0"/>
              </a:rPr>
              <a:t>Visualization of geospatial data layers </a:t>
            </a:r>
          </a:p>
        </p:txBody>
      </p:sp>
    </p:spTree>
    <p:extLst>
      <p:ext uri="{BB962C8B-B14F-4D97-AF65-F5344CB8AC3E}">
        <p14:creationId xmlns:p14="http://schemas.microsoft.com/office/powerpoint/2010/main" val="214499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52400"/>
            <a:ext cx="8153400" cy="1077218"/>
          </a:xfrm>
          <a:prstGeom prst="rect">
            <a:avLst/>
          </a:prstGeom>
        </p:spPr>
        <p:txBody>
          <a:bodyPr wrap="square">
            <a:spAutoFit/>
          </a:bodyPr>
          <a:lstStyle/>
          <a:p>
            <a:endParaRPr lang="en-US" sz="2400" dirty="0">
              <a:latin typeface="Times New Roman" panose="02020603050405020304" pitchFamily="18" charset="0"/>
            </a:endParaRPr>
          </a:p>
          <a:p>
            <a:r>
              <a:rPr lang="en-US" dirty="0">
                <a:solidFill>
                  <a:srgbClr val="000000"/>
                </a:solidFill>
                <a:latin typeface="Times New Roman" panose="02020603050405020304" pitchFamily="18" charset="0"/>
              </a:rPr>
              <a:t>Polygon-based analysis of land covers and associated flood reduction services </a:t>
            </a:r>
          </a:p>
          <a:p>
            <a:r>
              <a:rPr lang="en-US" dirty="0">
                <a:solidFill>
                  <a:srgbClr val="000000"/>
                </a:solidFill>
                <a:latin typeface="Times New Roman" panose="02020603050405020304" pitchFamily="18" charset="0"/>
              </a:rPr>
              <a:t>	</a:t>
            </a:r>
          </a:p>
        </p:txBody>
      </p:sp>
      <p:pic>
        <p:nvPicPr>
          <p:cNvPr id="5" name="Picture 4"/>
          <p:cNvPicPr>
            <a:picLocks noChangeAspect="1"/>
          </p:cNvPicPr>
          <p:nvPr/>
        </p:nvPicPr>
        <p:blipFill>
          <a:blip r:embed="rId2"/>
          <a:stretch>
            <a:fillRect/>
          </a:stretch>
        </p:blipFill>
        <p:spPr>
          <a:xfrm>
            <a:off x="381000" y="1229618"/>
            <a:ext cx="8553168" cy="4628352"/>
          </a:xfrm>
          <a:prstGeom prst="rect">
            <a:avLst/>
          </a:prstGeom>
        </p:spPr>
      </p:pic>
      <p:cxnSp>
        <p:nvCxnSpPr>
          <p:cNvPr id="7" name="Straight Arrow Connector 6"/>
          <p:cNvCxnSpPr/>
          <p:nvPr/>
        </p:nvCxnSpPr>
        <p:spPr>
          <a:xfrm>
            <a:off x="2362200" y="838200"/>
            <a:ext cx="342900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1094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304800"/>
            <a:ext cx="7772400" cy="400110"/>
          </a:xfrm>
          <a:prstGeom prst="rect">
            <a:avLst/>
          </a:prstGeom>
        </p:spPr>
        <p:txBody>
          <a:bodyPr wrap="square">
            <a:spAutoFit/>
          </a:bodyPr>
          <a:lstStyle/>
          <a:p>
            <a:r>
              <a:rPr lang="en-US" dirty="0">
                <a:solidFill>
                  <a:srgbClr val="000000"/>
                </a:solidFill>
                <a:latin typeface="Times New Roman" panose="02020603050405020304" pitchFamily="18" charset="0"/>
              </a:rPr>
              <a:t>Drainage-based analysis of land cover and flood reduction services </a:t>
            </a:r>
          </a:p>
        </p:txBody>
      </p:sp>
      <p:pic>
        <p:nvPicPr>
          <p:cNvPr id="5" name="Picture 4"/>
          <p:cNvPicPr>
            <a:picLocks noChangeAspect="1"/>
          </p:cNvPicPr>
          <p:nvPr/>
        </p:nvPicPr>
        <p:blipFill>
          <a:blip r:embed="rId2"/>
          <a:stretch>
            <a:fillRect/>
          </a:stretch>
        </p:blipFill>
        <p:spPr>
          <a:xfrm>
            <a:off x="990600" y="838200"/>
            <a:ext cx="7162800" cy="5137637"/>
          </a:xfrm>
          <a:prstGeom prst="rect">
            <a:avLst/>
          </a:prstGeom>
        </p:spPr>
      </p:pic>
    </p:spTree>
    <p:extLst>
      <p:ext uri="{BB962C8B-B14F-4D97-AF65-F5344CB8AC3E}">
        <p14:creationId xmlns:p14="http://schemas.microsoft.com/office/powerpoint/2010/main" val="208162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838200"/>
            <a:ext cx="8860459" cy="4495800"/>
          </a:xfrm>
          <a:prstGeom prst="rect">
            <a:avLst/>
          </a:prstGeom>
        </p:spPr>
      </p:pic>
      <p:pic>
        <p:nvPicPr>
          <p:cNvPr id="5" name="Picture 4"/>
          <p:cNvPicPr>
            <a:picLocks noChangeAspect="1"/>
          </p:cNvPicPr>
          <p:nvPr/>
        </p:nvPicPr>
        <p:blipFill>
          <a:blip r:embed="rId3"/>
          <a:stretch>
            <a:fillRect/>
          </a:stretch>
        </p:blipFill>
        <p:spPr>
          <a:xfrm>
            <a:off x="5562600" y="2743200"/>
            <a:ext cx="2932120" cy="3295650"/>
          </a:xfrm>
          <a:prstGeom prst="rect">
            <a:avLst/>
          </a:prstGeom>
        </p:spPr>
      </p:pic>
      <p:cxnSp>
        <p:nvCxnSpPr>
          <p:cNvPr id="7" name="Straight Arrow Connector 6"/>
          <p:cNvCxnSpPr/>
          <p:nvPr/>
        </p:nvCxnSpPr>
        <p:spPr>
          <a:xfrm flipH="1">
            <a:off x="7086600" y="1143000"/>
            <a:ext cx="1752600" cy="60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537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752"/>
            <a:ext cx="8229600" cy="1143000"/>
          </a:xfrm>
        </p:spPr>
        <p:txBody>
          <a:bodyPr/>
          <a:lstStyle/>
          <a:p>
            <a:r>
              <a:rPr lang="en-US" dirty="0"/>
              <a:t>Web tool users </a:t>
            </a:r>
          </a:p>
        </p:txBody>
      </p:sp>
      <p:sp>
        <p:nvSpPr>
          <p:cNvPr id="3" name="Content Placeholder 2"/>
          <p:cNvSpPr>
            <a:spLocks noGrp="1"/>
          </p:cNvSpPr>
          <p:nvPr>
            <p:ph idx="1"/>
          </p:nvPr>
        </p:nvSpPr>
        <p:spPr>
          <a:xfrm>
            <a:off x="533400" y="1295400"/>
            <a:ext cx="8229600" cy="4525963"/>
          </a:xfrm>
        </p:spPr>
        <p:txBody>
          <a:bodyPr/>
          <a:lstStyle/>
          <a:p>
            <a:r>
              <a:rPr lang="en-US" sz="2000" kern="1200" dirty="0">
                <a:solidFill>
                  <a:srgbClr val="000000"/>
                </a:solidFill>
                <a:latin typeface="Times New Roman" panose="02020603050405020304" pitchFamily="18" charset="0"/>
                <a:cs typeface="Arial" charset="0"/>
              </a:rPr>
              <a:t>This web tool enables easy visualization of various geospatial data layers and full integration with powerful geospatial/hydrological analytics at the back-end server. </a:t>
            </a:r>
          </a:p>
          <a:p>
            <a:pPr marL="0" lvl="0" indent="0">
              <a:buNone/>
            </a:pPr>
            <a:endParaRPr lang="en-US" sz="2400" dirty="0"/>
          </a:p>
          <a:p>
            <a:pPr lvl="0"/>
            <a:r>
              <a:rPr lang="en-US" sz="2000" kern="1200" dirty="0">
                <a:solidFill>
                  <a:srgbClr val="000000"/>
                </a:solidFill>
                <a:latin typeface="Times New Roman" panose="02020603050405020304" pitchFamily="18" charset="0"/>
                <a:cs typeface="Arial" charset="0"/>
              </a:rPr>
              <a:t>The web tool is now assessed by project collaborators and land managers, urban planners, and other decision makers (The Nature Conservancy, City of Virginia Beach) </a:t>
            </a:r>
          </a:p>
          <a:p>
            <a:pPr marL="0" indent="0">
              <a:buNone/>
            </a:pPr>
            <a:endParaRPr lang="en-US" sz="2000" kern="1200" dirty="0">
              <a:solidFill>
                <a:srgbClr val="000000"/>
              </a:solidFill>
              <a:latin typeface="Times New Roman" panose="02020603050405020304" pitchFamily="18" charset="0"/>
              <a:cs typeface="Arial" charset="0"/>
            </a:endParaRPr>
          </a:p>
        </p:txBody>
      </p:sp>
      <p:pic>
        <p:nvPicPr>
          <p:cNvPr id="4" name="Picture 3"/>
          <p:cNvPicPr>
            <a:picLocks noChangeAspect="1"/>
          </p:cNvPicPr>
          <p:nvPr/>
        </p:nvPicPr>
        <p:blipFill>
          <a:blip r:embed="rId2"/>
          <a:stretch>
            <a:fillRect/>
          </a:stretch>
        </p:blipFill>
        <p:spPr>
          <a:xfrm>
            <a:off x="381000" y="4191000"/>
            <a:ext cx="3009900" cy="1581549"/>
          </a:xfrm>
          <a:prstGeom prst="rect">
            <a:avLst/>
          </a:prstGeom>
        </p:spPr>
      </p:pic>
      <p:pic>
        <p:nvPicPr>
          <p:cNvPr id="5" name="Picture 4"/>
          <p:cNvPicPr>
            <a:picLocks noChangeAspect="1"/>
          </p:cNvPicPr>
          <p:nvPr/>
        </p:nvPicPr>
        <p:blipFill>
          <a:blip r:embed="rId3"/>
          <a:stretch>
            <a:fillRect/>
          </a:stretch>
        </p:blipFill>
        <p:spPr>
          <a:xfrm>
            <a:off x="3584580" y="4267200"/>
            <a:ext cx="2127240" cy="1768140"/>
          </a:xfrm>
          <a:prstGeom prst="rect">
            <a:avLst/>
          </a:prstGeom>
        </p:spPr>
      </p:pic>
      <p:pic>
        <p:nvPicPr>
          <p:cNvPr id="6" name="Picture 5"/>
          <p:cNvPicPr>
            <a:picLocks noChangeAspect="1"/>
          </p:cNvPicPr>
          <p:nvPr/>
        </p:nvPicPr>
        <p:blipFill>
          <a:blip r:embed="rId4"/>
          <a:stretch>
            <a:fillRect/>
          </a:stretch>
        </p:blipFill>
        <p:spPr>
          <a:xfrm>
            <a:off x="6267242" y="4285281"/>
            <a:ext cx="2571958" cy="1421616"/>
          </a:xfrm>
          <a:prstGeom prst="rect">
            <a:avLst/>
          </a:prstGeom>
        </p:spPr>
      </p:pic>
    </p:spTree>
    <p:extLst>
      <p:ext uri="{BB962C8B-B14F-4D97-AF65-F5344CB8AC3E}">
        <p14:creationId xmlns:p14="http://schemas.microsoft.com/office/powerpoint/2010/main" val="311557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9986-AC3C-4C92-B8C1-7DD65DFE1E89}"/>
              </a:ext>
            </a:extLst>
          </p:cNvPr>
          <p:cNvSpPr>
            <a:spLocks noGrp="1"/>
          </p:cNvSpPr>
          <p:nvPr>
            <p:ph type="title"/>
          </p:nvPr>
        </p:nvSpPr>
        <p:spPr/>
        <p:txBody>
          <a:bodyPr/>
          <a:lstStyle/>
          <a:p>
            <a:r>
              <a:rPr lang="en-US" dirty="0"/>
              <a:t>Hosting Shiny applications</a:t>
            </a:r>
          </a:p>
        </p:txBody>
      </p:sp>
      <p:sp>
        <p:nvSpPr>
          <p:cNvPr id="3" name="Content Placeholder 2">
            <a:extLst>
              <a:ext uri="{FF2B5EF4-FFF2-40B4-BE49-F238E27FC236}">
                <a16:creationId xmlns:a16="http://schemas.microsoft.com/office/drawing/2014/main" id="{79FF7B91-5144-41B2-8FE2-6DDDD698D0C2}"/>
              </a:ext>
            </a:extLst>
          </p:cNvPr>
          <p:cNvSpPr>
            <a:spLocks noGrp="1"/>
          </p:cNvSpPr>
          <p:nvPr>
            <p:ph idx="1"/>
          </p:nvPr>
        </p:nvSpPr>
        <p:spPr/>
        <p:txBody>
          <a:bodyPr/>
          <a:lstStyle/>
          <a:p>
            <a:pPr marL="0" indent="0">
              <a:buNone/>
            </a:pPr>
            <a:r>
              <a:rPr lang="en-US" b="0" i="0" dirty="0">
                <a:solidFill>
                  <a:srgbClr val="000000"/>
                </a:solidFill>
                <a:effectLst/>
                <a:latin typeface="Source Sans Pro" panose="020B0604020202020204" pitchFamily="34" charset="0"/>
              </a:rPr>
              <a:t>“</a:t>
            </a:r>
            <a:r>
              <a:rPr lang="en-US" b="0" i="0" dirty="0">
                <a:solidFill>
                  <a:srgbClr val="FF0000"/>
                </a:solidFill>
                <a:effectLst/>
                <a:latin typeface="Source Sans Pro" panose="020B0604020202020204" pitchFamily="34" charset="0"/>
              </a:rPr>
              <a:t>RStudio Connect </a:t>
            </a:r>
            <a:r>
              <a:rPr lang="en-US" b="0" i="0" dirty="0">
                <a:solidFill>
                  <a:srgbClr val="000000"/>
                </a:solidFill>
                <a:effectLst/>
                <a:latin typeface="Source Sans Pro" panose="020B0604020202020204" pitchFamily="34" charset="0"/>
              </a:rPr>
              <a:t>and </a:t>
            </a:r>
            <a:r>
              <a:rPr lang="en-US" b="0" i="0" dirty="0">
                <a:solidFill>
                  <a:srgbClr val="FF0000"/>
                </a:solidFill>
                <a:effectLst/>
                <a:latin typeface="Source Sans Pro" panose="020B0604020202020204" pitchFamily="34" charset="0"/>
              </a:rPr>
              <a:t>shinyapps.io </a:t>
            </a:r>
            <a:r>
              <a:rPr lang="en-US" b="0" i="0" dirty="0">
                <a:solidFill>
                  <a:srgbClr val="000000"/>
                </a:solidFill>
                <a:effectLst/>
                <a:latin typeface="Source Sans Pro" panose="020B0604020202020204" pitchFamily="34" charset="0"/>
              </a:rPr>
              <a:t>are both products used to share content created by R users. They both have features that make hosting Shiny applications a great end user experience, so choosing between them depends on what you want to publish and how you want to it published.”</a:t>
            </a:r>
            <a:endParaRPr lang="en-US" dirty="0"/>
          </a:p>
        </p:txBody>
      </p:sp>
    </p:spTree>
    <p:extLst>
      <p:ext uri="{BB962C8B-B14F-4D97-AF65-F5344CB8AC3E}">
        <p14:creationId xmlns:p14="http://schemas.microsoft.com/office/powerpoint/2010/main" val="433493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shiny server - Ubuntu</a:t>
            </a:r>
          </a:p>
        </p:txBody>
      </p:sp>
      <p:sp>
        <p:nvSpPr>
          <p:cNvPr id="5" name="Content Placeholder 4"/>
          <p:cNvSpPr>
            <a:spLocks noGrp="1"/>
          </p:cNvSpPr>
          <p:nvPr>
            <p:ph idx="1"/>
          </p:nvPr>
        </p:nvSpPr>
        <p:spPr>
          <a:xfrm>
            <a:off x="425824" y="1341437"/>
            <a:ext cx="8229600" cy="4525963"/>
          </a:xfrm>
        </p:spPr>
        <p:txBody>
          <a:bodyPr>
            <a:normAutofit/>
          </a:bodyPr>
          <a:lstStyle/>
          <a:p>
            <a:pPr marL="0" indent="0">
              <a:buNone/>
            </a:pPr>
            <a:r>
              <a:rPr lang="en-US" altLang="en-US" sz="2000" dirty="0">
                <a:solidFill>
                  <a:srgbClr val="212529"/>
                </a:solidFill>
                <a:latin typeface="Arial Unicode MS"/>
                <a:ea typeface="SFMono-Regular"/>
              </a:rPr>
              <a:t>Step1: </a:t>
            </a:r>
          </a:p>
          <a:p>
            <a:pPr marL="0" indent="0">
              <a:buNone/>
            </a:pPr>
            <a:r>
              <a:rPr lang="en-US" sz="2000" dirty="0">
                <a:solidFill>
                  <a:srgbClr val="212529"/>
                </a:solidFill>
                <a:latin typeface="Arial Unicode MS"/>
                <a:ea typeface="SFMono-Regular"/>
              </a:rPr>
              <a:t>Setup the Linux Server in Azure or Amazon Cloud (see lecture note 17)</a:t>
            </a:r>
          </a:p>
          <a:p>
            <a:pPr marL="0" lvl="0" indent="0">
              <a:buNone/>
            </a:pPr>
            <a:endParaRPr lang="en-US" altLang="en-US" sz="2000" dirty="0">
              <a:solidFill>
                <a:srgbClr val="212529"/>
              </a:solidFill>
              <a:latin typeface="Arial Unicode MS"/>
              <a:ea typeface="SFMono-Regular"/>
            </a:endParaRPr>
          </a:p>
          <a:p>
            <a:pPr marL="0" lvl="0" indent="0">
              <a:buNone/>
            </a:pPr>
            <a:endParaRPr lang="en-US" altLang="en-US" sz="2000" dirty="0">
              <a:solidFill>
                <a:srgbClr val="212529"/>
              </a:solidFill>
              <a:latin typeface="Arial Unicode MS"/>
              <a:ea typeface="SFMono-Regular"/>
            </a:endParaRPr>
          </a:p>
          <a:p>
            <a:pPr marL="0" lvl="0" indent="0">
              <a:buNone/>
            </a:pPr>
            <a:r>
              <a:rPr lang="en-US" altLang="en-US" sz="1800" dirty="0">
                <a:solidFill>
                  <a:srgbClr val="212529"/>
                </a:solidFill>
                <a:latin typeface="Arial Unicode MS"/>
                <a:ea typeface="SFMono-Regular"/>
              </a:rPr>
              <a:t>Step2: install r-base, </a:t>
            </a:r>
            <a:r>
              <a:rPr lang="en-US" sz="1800" dirty="0">
                <a:solidFill>
                  <a:srgbClr val="212529"/>
                </a:solidFill>
                <a:latin typeface="Arial Unicode MS"/>
                <a:ea typeface="SFMono-Regular"/>
              </a:rPr>
              <a:t> Shiny R </a:t>
            </a:r>
            <a:r>
              <a:rPr lang="en-US" sz="1800" b="1" dirty="0">
                <a:solidFill>
                  <a:srgbClr val="212529"/>
                </a:solidFill>
                <a:latin typeface="Arial Unicode MS"/>
                <a:ea typeface="SFMono-Regular"/>
              </a:rPr>
              <a:t>package, and then Shiny-server</a:t>
            </a:r>
          </a:p>
          <a:p>
            <a:pPr marL="0" lvl="0" indent="0">
              <a:buNone/>
            </a:pPr>
            <a:r>
              <a:rPr lang="en-US" altLang="en-US" sz="1400" dirty="0" err="1">
                <a:solidFill>
                  <a:srgbClr val="212529"/>
                </a:solidFill>
                <a:latin typeface="Arial Unicode MS"/>
                <a:ea typeface="SFMono-Regular"/>
              </a:rPr>
              <a:t>install.packages</a:t>
            </a:r>
            <a:r>
              <a:rPr lang="en-US" altLang="en-US" sz="1400" dirty="0">
                <a:solidFill>
                  <a:srgbClr val="212529"/>
                </a:solidFill>
                <a:latin typeface="Arial Unicode MS"/>
                <a:ea typeface="SFMono-Regular"/>
              </a:rPr>
              <a:t>('shiny', repos='https://cran.rstudio.com/')</a:t>
            </a:r>
          </a:p>
          <a:p>
            <a:pPr marL="0" lvl="0" indent="0">
              <a:buNone/>
            </a:pPr>
            <a:endParaRPr lang="en-US" altLang="en-US" sz="1400" dirty="0">
              <a:solidFill>
                <a:srgbClr val="212529"/>
              </a:solidFill>
              <a:latin typeface="Arial Unicode MS"/>
              <a:ea typeface="SFMono-Regular"/>
            </a:endParaRPr>
          </a:p>
          <a:p>
            <a:pPr marL="0" lvl="0" indent="0">
              <a:buNone/>
            </a:pPr>
            <a:r>
              <a:rPr lang="en-US" altLang="en-US" sz="1400" dirty="0">
                <a:solidFill>
                  <a:srgbClr val="212529"/>
                </a:solidFill>
                <a:latin typeface="Arial Unicode MS"/>
                <a:ea typeface="SFMono-Regular"/>
              </a:rPr>
              <a:t>sudo apt-get install </a:t>
            </a:r>
            <a:r>
              <a:rPr lang="en-US" altLang="en-US" sz="1400" dirty="0" err="1">
                <a:solidFill>
                  <a:srgbClr val="212529"/>
                </a:solidFill>
                <a:latin typeface="Arial Unicode MS"/>
                <a:ea typeface="SFMono-Regular"/>
              </a:rPr>
              <a:t>gdebi</a:t>
            </a:r>
            <a:r>
              <a:rPr lang="en-US" altLang="en-US" sz="1400" dirty="0">
                <a:solidFill>
                  <a:srgbClr val="212529"/>
                </a:solidFill>
                <a:latin typeface="Arial Unicode MS"/>
                <a:ea typeface="SFMono-Regular"/>
              </a:rPr>
              <a:t>-core </a:t>
            </a:r>
          </a:p>
          <a:p>
            <a:pPr marL="0" lvl="0" indent="0">
              <a:buNone/>
            </a:pPr>
            <a:endParaRPr lang="en-US" altLang="en-US" sz="1400" dirty="0">
              <a:solidFill>
                <a:srgbClr val="212529"/>
              </a:solidFill>
              <a:latin typeface="Arial Unicode MS"/>
              <a:ea typeface="SFMono-Regular"/>
            </a:endParaRPr>
          </a:p>
          <a:p>
            <a:pPr marL="0" lvl="0" indent="0">
              <a:buNone/>
            </a:pPr>
            <a:r>
              <a:rPr lang="en-US" altLang="en-US" sz="1400" dirty="0">
                <a:solidFill>
                  <a:srgbClr val="212529"/>
                </a:solidFill>
                <a:latin typeface="Arial Unicode MS"/>
                <a:ea typeface="SFMono-Regular"/>
              </a:rPr>
              <a:t>wget https://download3.rstudio.org/ubuntu-14.04/x86_64/shiny-server-1.5.12.933-amd64.deb sudo </a:t>
            </a:r>
          </a:p>
          <a:p>
            <a:pPr marL="0" lvl="0" indent="0">
              <a:buNone/>
            </a:pPr>
            <a:endParaRPr lang="en-US" altLang="en-US" sz="1400" dirty="0">
              <a:solidFill>
                <a:srgbClr val="212529"/>
              </a:solidFill>
              <a:latin typeface="Arial Unicode MS"/>
              <a:ea typeface="SFMono-Regular"/>
            </a:endParaRPr>
          </a:p>
          <a:p>
            <a:pPr marL="0" lvl="0" indent="0">
              <a:buNone/>
            </a:pPr>
            <a:endParaRPr lang="en-US" altLang="en-US" sz="1400" dirty="0">
              <a:solidFill>
                <a:srgbClr val="212529"/>
              </a:solidFill>
              <a:latin typeface="Arial Unicode MS"/>
              <a:ea typeface="SFMono-Regular"/>
            </a:endParaRPr>
          </a:p>
          <a:p>
            <a:pPr marL="0" lvl="0" indent="0">
              <a:buNone/>
            </a:pPr>
            <a:r>
              <a:rPr lang="en-US" altLang="en-US" sz="1400" dirty="0">
                <a:solidFill>
                  <a:srgbClr val="212529"/>
                </a:solidFill>
                <a:latin typeface="Arial Unicode MS"/>
                <a:ea typeface="SFMono-Regular"/>
              </a:rPr>
              <a:t>sudo gdebi shiny-server-1.5.12.933-amd64.deb </a:t>
            </a:r>
          </a:p>
          <a:p>
            <a:pPr marL="0" indent="0">
              <a:buNone/>
            </a:pPr>
            <a:endParaRPr lang="en-US" dirty="0"/>
          </a:p>
        </p:txBody>
      </p:sp>
      <p:sp>
        <p:nvSpPr>
          <p:cNvPr id="7" name="Rectangle 3"/>
          <p:cNvSpPr>
            <a:spLocks noChangeArrowheads="1"/>
          </p:cNvSpPr>
          <p:nvPr/>
        </p:nvSpPr>
        <p:spPr bwMode="auto">
          <a:xfrm>
            <a:off x="0" y="67017"/>
            <a:ext cx="184731" cy="323165"/>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304800" y="6248400"/>
            <a:ext cx="7696200" cy="369332"/>
          </a:xfrm>
          <a:prstGeom prst="rect">
            <a:avLst/>
          </a:prstGeom>
        </p:spPr>
        <p:txBody>
          <a:bodyPr wrap="square">
            <a:spAutoFit/>
          </a:bodyPr>
          <a:lstStyle/>
          <a:p>
            <a:r>
              <a:rPr lang="en-US" dirty="0" err="1">
                <a:hlinkClick r:id="rId2"/>
              </a:rPr>
              <a:t>Source:https</a:t>
            </a:r>
            <a:r>
              <a:rPr lang="en-US" dirty="0">
                <a:hlinkClick r:id="rId2"/>
              </a:rPr>
              <a:t>://rstudio.com/products/shiny/download-server/ubuntu/</a:t>
            </a:r>
            <a:endParaRPr lang="en-US" dirty="0"/>
          </a:p>
        </p:txBody>
      </p:sp>
    </p:spTree>
    <p:extLst>
      <p:ext uri="{BB962C8B-B14F-4D97-AF65-F5344CB8AC3E}">
        <p14:creationId xmlns:p14="http://schemas.microsoft.com/office/powerpoint/2010/main" val="95498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1143000"/>
            <a:ext cx="8718176" cy="4412973"/>
          </a:xfrm>
          <a:prstGeom prst="rect">
            <a:avLst/>
          </a:prstGeom>
        </p:spPr>
      </p:pic>
    </p:spTree>
    <p:extLst>
      <p:ext uri="{BB962C8B-B14F-4D97-AF65-F5344CB8AC3E}">
        <p14:creationId xmlns:p14="http://schemas.microsoft.com/office/powerpoint/2010/main" val="167349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990600"/>
            <a:ext cx="8330560" cy="4564647"/>
          </a:xfrm>
          <a:prstGeom prst="rect">
            <a:avLst/>
          </a:prstGeom>
        </p:spPr>
      </p:pic>
    </p:spTree>
    <p:extLst>
      <p:ext uri="{BB962C8B-B14F-4D97-AF65-F5344CB8AC3E}">
        <p14:creationId xmlns:p14="http://schemas.microsoft.com/office/powerpoint/2010/main" val="515052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1219200"/>
            <a:ext cx="8629650" cy="783731"/>
          </a:xfrm>
          <a:prstGeom prst="rect">
            <a:avLst/>
          </a:prstGeom>
        </p:spPr>
      </p:pic>
      <p:sp>
        <p:nvSpPr>
          <p:cNvPr id="5" name="TextBox 4"/>
          <p:cNvSpPr txBox="1"/>
          <p:nvPr/>
        </p:nvSpPr>
        <p:spPr>
          <a:xfrm>
            <a:off x="318247" y="2209800"/>
            <a:ext cx="5735544" cy="646331"/>
          </a:xfrm>
          <a:prstGeom prst="rect">
            <a:avLst/>
          </a:prstGeom>
          <a:noFill/>
        </p:spPr>
        <p:txBody>
          <a:bodyPr wrap="none" rtlCol="0">
            <a:spAutoFit/>
          </a:bodyPr>
          <a:lstStyle/>
          <a:p>
            <a:r>
              <a:rPr lang="en-US" dirty="0"/>
              <a:t>Make a new directory (geog5984) within shiny-server folder</a:t>
            </a:r>
          </a:p>
          <a:p>
            <a:endParaRPr lang="en-US" dirty="0"/>
          </a:p>
        </p:txBody>
      </p:sp>
      <p:sp>
        <p:nvSpPr>
          <p:cNvPr id="6" name="TextBox 5"/>
          <p:cNvSpPr txBox="1"/>
          <p:nvPr/>
        </p:nvSpPr>
        <p:spPr>
          <a:xfrm>
            <a:off x="381000" y="914400"/>
            <a:ext cx="3675814" cy="369332"/>
          </a:xfrm>
          <a:prstGeom prst="rect">
            <a:avLst/>
          </a:prstGeom>
          <a:noFill/>
        </p:spPr>
        <p:txBody>
          <a:bodyPr wrap="none" rtlCol="0">
            <a:spAutoFit/>
          </a:bodyPr>
          <a:lstStyle/>
          <a:p>
            <a:r>
              <a:rPr lang="en-US" dirty="0"/>
              <a:t>Change directory to /</a:t>
            </a:r>
            <a:r>
              <a:rPr lang="en-US" dirty="0" err="1"/>
              <a:t>srv</a:t>
            </a:r>
            <a:r>
              <a:rPr lang="en-US" dirty="0"/>
              <a:t>/shiny-server</a:t>
            </a:r>
          </a:p>
        </p:txBody>
      </p:sp>
      <p:pic>
        <p:nvPicPr>
          <p:cNvPr id="7" name="Picture 6"/>
          <p:cNvPicPr>
            <a:picLocks noChangeAspect="1"/>
          </p:cNvPicPr>
          <p:nvPr/>
        </p:nvPicPr>
        <p:blipFill>
          <a:blip r:embed="rId3"/>
          <a:stretch>
            <a:fillRect/>
          </a:stretch>
        </p:blipFill>
        <p:spPr>
          <a:xfrm>
            <a:off x="304800" y="2667000"/>
            <a:ext cx="8629650" cy="933617"/>
          </a:xfrm>
          <a:prstGeom prst="rect">
            <a:avLst/>
          </a:prstGeom>
        </p:spPr>
      </p:pic>
    </p:spTree>
    <p:extLst>
      <p:ext uri="{BB962C8B-B14F-4D97-AF65-F5344CB8AC3E}">
        <p14:creationId xmlns:p14="http://schemas.microsoft.com/office/powerpoint/2010/main" val="1749150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1219200"/>
            <a:ext cx="8534400" cy="3513595"/>
          </a:xfrm>
          <a:prstGeom prst="rect">
            <a:avLst/>
          </a:prstGeom>
        </p:spPr>
      </p:pic>
      <p:sp>
        <p:nvSpPr>
          <p:cNvPr id="5" name="TextBox 4"/>
          <p:cNvSpPr txBox="1"/>
          <p:nvPr/>
        </p:nvSpPr>
        <p:spPr>
          <a:xfrm>
            <a:off x="990600" y="5867400"/>
            <a:ext cx="6172200" cy="369332"/>
          </a:xfrm>
          <a:prstGeom prst="rect">
            <a:avLst/>
          </a:prstGeom>
          <a:noFill/>
        </p:spPr>
        <p:txBody>
          <a:bodyPr wrap="square" rtlCol="0">
            <a:spAutoFit/>
          </a:bodyPr>
          <a:lstStyle/>
          <a:p>
            <a:r>
              <a:rPr lang="en-US" dirty="0"/>
              <a:t>Source: </a:t>
            </a:r>
            <a:r>
              <a:rPr lang="en-US" dirty="0">
                <a:hlinkClick r:id="rId3"/>
              </a:rPr>
              <a:t>https://shiny.rstudio.com/</a:t>
            </a:r>
            <a:endParaRPr lang="en-US" dirty="0"/>
          </a:p>
        </p:txBody>
      </p:sp>
    </p:spTree>
    <p:extLst>
      <p:ext uri="{BB962C8B-B14F-4D97-AF65-F5344CB8AC3E}">
        <p14:creationId xmlns:p14="http://schemas.microsoft.com/office/powerpoint/2010/main" val="674978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3352800"/>
            <a:ext cx="8610600" cy="952500"/>
          </a:xfrm>
          <a:prstGeom prst="rect">
            <a:avLst/>
          </a:prstGeom>
        </p:spPr>
      </p:pic>
      <p:sp>
        <p:nvSpPr>
          <p:cNvPr id="5" name="TextBox 4"/>
          <p:cNvSpPr txBox="1"/>
          <p:nvPr/>
        </p:nvSpPr>
        <p:spPr>
          <a:xfrm>
            <a:off x="228600" y="457200"/>
            <a:ext cx="7315200" cy="2585323"/>
          </a:xfrm>
          <a:prstGeom prst="rect">
            <a:avLst/>
          </a:prstGeom>
          <a:noFill/>
        </p:spPr>
        <p:txBody>
          <a:bodyPr wrap="square" rtlCol="0">
            <a:spAutoFit/>
          </a:bodyPr>
          <a:lstStyle/>
          <a:p>
            <a:r>
              <a:rPr lang="en-US" dirty="0"/>
              <a:t>Copy </a:t>
            </a:r>
            <a:r>
              <a:rPr lang="en-US" dirty="0" err="1"/>
              <a:t>app.R</a:t>
            </a:r>
            <a:r>
              <a:rPr lang="en-US" dirty="0"/>
              <a:t> and www data folder (you may use </a:t>
            </a:r>
            <a:r>
              <a:rPr lang="en-US" dirty="0" err="1"/>
              <a:t>Filezilla</a:t>
            </a:r>
            <a:r>
              <a:rPr lang="en-US" dirty="0"/>
              <a:t> uploading them to azure Ubuntu machine)</a:t>
            </a:r>
          </a:p>
          <a:p>
            <a:endParaRPr lang="en-US" dirty="0"/>
          </a:p>
          <a:p>
            <a:r>
              <a:rPr lang="en-US" dirty="0"/>
              <a:t>After uploading:</a:t>
            </a:r>
          </a:p>
          <a:p>
            <a:endParaRPr lang="en-US" dirty="0"/>
          </a:p>
          <a:p>
            <a:r>
              <a:rPr lang="en-US" dirty="0"/>
              <a:t>sudo </a:t>
            </a:r>
            <a:r>
              <a:rPr lang="en-US" dirty="0" err="1"/>
              <a:t>cp</a:t>
            </a:r>
            <a:r>
              <a:rPr lang="en-US" dirty="0"/>
              <a:t> </a:t>
            </a:r>
            <a:r>
              <a:rPr lang="en-US" dirty="0" err="1"/>
              <a:t>app.R</a:t>
            </a:r>
            <a:r>
              <a:rPr lang="en-US" dirty="0"/>
              <a:t> /</a:t>
            </a:r>
            <a:r>
              <a:rPr lang="en-US" dirty="0" err="1"/>
              <a:t>srv</a:t>
            </a:r>
            <a:r>
              <a:rPr lang="en-US" dirty="0"/>
              <a:t>/shiny-server/geog5984</a:t>
            </a:r>
          </a:p>
          <a:p>
            <a:r>
              <a:rPr lang="en-US" dirty="0"/>
              <a:t>sudo </a:t>
            </a:r>
            <a:r>
              <a:rPr lang="en-US" dirty="0" err="1"/>
              <a:t>cp</a:t>
            </a:r>
            <a:r>
              <a:rPr lang="en-US" dirty="0"/>
              <a:t> –r www /</a:t>
            </a:r>
            <a:r>
              <a:rPr lang="en-US" dirty="0" err="1"/>
              <a:t>srv</a:t>
            </a:r>
            <a:r>
              <a:rPr lang="en-US" dirty="0"/>
              <a:t>/shiny-server/geog5984</a:t>
            </a:r>
          </a:p>
          <a:p>
            <a:endParaRPr lang="en-US" dirty="0"/>
          </a:p>
          <a:p>
            <a:endParaRPr lang="en-US" dirty="0"/>
          </a:p>
        </p:txBody>
      </p:sp>
    </p:spTree>
    <p:extLst>
      <p:ext uri="{BB962C8B-B14F-4D97-AF65-F5344CB8AC3E}">
        <p14:creationId xmlns:p14="http://schemas.microsoft.com/office/powerpoint/2010/main" val="2648321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1295400"/>
            <a:ext cx="8858250" cy="4953000"/>
          </a:xfrm>
          <a:prstGeom prst="rect">
            <a:avLst/>
          </a:prstGeom>
        </p:spPr>
      </p:pic>
    </p:spTree>
    <p:extLst>
      <p:ext uri="{BB962C8B-B14F-4D97-AF65-F5344CB8AC3E}">
        <p14:creationId xmlns:p14="http://schemas.microsoft.com/office/powerpoint/2010/main" val="3908922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381000"/>
            <a:ext cx="8172450" cy="5971544"/>
          </a:xfrm>
          <a:prstGeom prst="rect">
            <a:avLst/>
          </a:prstGeom>
        </p:spPr>
      </p:pic>
    </p:spTree>
    <p:extLst>
      <p:ext uri="{BB962C8B-B14F-4D97-AF65-F5344CB8AC3E}">
        <p14:creationId xmlns:p14="http://schemas.microsoft.com/office/powerpoint/2010/main" val="68588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685800"/>
            <a:ext cx="8222713" cy="5688196"/>
          </a:xfrm>
          <a:prstGeom prst="rect">
            <a:avLst/>
          </a:prstGeom>
        </p:spPr>
      </p:pic>
    </p:spTree>
    <p:extLst>
      <p:ext uri="{BB962C8B-B14F-4D97-AF65-F5344CB8AC3E}">
        <p14:creationId xmlns:p14="http://schemas.microsoft.com/office/powerpoint/2010/main" val="259855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381000"/>
            <a:ext cx="8326904" cy="5943600"/>
          </a:xfrm>
          <a:prstGeom prst="rect">
            <a:avLst/>
          </a:prstGeom>
        </p:spPr>
      </p:pic>
    </p:spTree>
    <p:extLst>
      <p:ext uri="{BB962C8B-B14F-4D97-AF65-F5344CB8AC3E}">
        <p14:creationId xmlns:p14="http://schemas.microsoft.com/office/powerpoint/2010/main" val="3757964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52400"/>
            <a:ext cx="6696075" cy="5821786"/>
          </a:xfrm>
          <a:prstGeom prst="rect">
            <a:avLst/>
          </a:prstGeom>
        </p:spPr>
      </p:pic>
      <p:pic>
        <p:nvPicPr>
          <p:cNvPr id="5" name="Picture 4"/>
          <p:cNvPicPr>
            <a:picLocks noChangeAspect="1"/>
          </p:cNvPicPr>
          <p:nvPr/>
        </p:nvPicPr>
        <p:blipFill>
          <a:blip r:embed="rId3"/>
          <a:stretch>
            <a:fillRect/>
          </a:stretch>
        </p:blipFill>
        <p:spPr>
          <a:xfrm>
            <a:off x="228600" y="6031437"/>
            <a:ext cx="7646384" cy="822081"/>
          </a:xfrm>
          <a:prstGeom prst="rect">
            <a:avLst/>
          </a:prstGeom>
        </p:spPr>
      </p:pic>
    </p:spTree>
    <p:extLst>
      <p:ext uri="{BB962C8B-B14F-4D97-AF65-F5344CB8AC3E}">
        <p14:creationId xmlns:p14="http://schemas.microsoft.com/office/powerpoint/2010/main" val="3094900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AE50B-260B-40FC-A582-BEF5D2C686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0688B8-FD34-466C-B3C5-632D638555D4}"/>
              </a:ext>
            </a:extLst>
          </p:cNvPr>
          <p:cNvSpPr>
            <a:spLocks noGrp="1"/>
          </p:cNvSpPr>
          <p:nvPr>
            <p:ph idx="1"/>
          </p:nvPr>
        </p:nvSpPr>
        <p:spPr/>
        <p:txBody>
          <a:bodyPr/>
          <a:lstStyle/>
          <a:p>
            <a:r>
              <a:rPr lang="en-US" dirty="0"/>
              <a:t>Demo and in-class practices</a:t>
            </a:r>
          </a:p>
          <a:p>
            <a:pPr marL="0" indent="0">
              <a:buNone/>
            </a:pPr>
            <a:endParaRPr lang="en-US" dirty="0"/>
          </a:p>
          <a:p>
            <a:pPr marL="0" indent="0">
              <a:buNone/>
            </a:pPr>
            <a:r>
              <a:rPr lang="en-US" dirty="0"/>
              <a:t>Week12</a:t>
            </a:r>
          </a:p>
          <a:p>
            <a:pPr marL="0" indent="0">
              <a:buNone/>
            </a:pPr>
            <a:r>
              <a:rPr lang="en-US" dirty="0"/>
              <a:t>App1</a:t>
            </a:r>
          </a:p>
          <a:p>
            <a:pPr marL="0" indent="0">
              <a:buNone/>
            </a:pPr>
            <a:r>
              <a:rPr lang="en-US" dirty="0"/>
              <a:t>App2</a:t>
            </a:r>
          </a:p>
        </p:txBody>
      </p:sp>
    </p:spTree>
    <p:extLst>
      <p:ext uri="{BB962C8B-B14F-4D97-AF65-F5344CB8AC3E}">
        <p14:creationId xmlns:p14="http://schemas.microsoft.com/office/powerpoint/2010/main" val="412119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dt" sz="quarter" idx="10"/>
          </p:nvPr>
        </p:nvSpPr>
        <p:spPr>
          <a:xfrm>
            <a:off x="1676400" y="5029200"/>
            <a:ext cx="5029200" cy="9144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nchorCtr="0"/>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0" hangingPunct="0">
              <a:defRPr/>
            </a:pPr>
            <a:r>
              <a:rPr lang="en-US" sz="1400" dirty="0">
                <a:solidFill>
                  <a:srgbClr val="000000"/>
                </a:solidFill>
                <a:latin typeface="Times" panose="02020603050405020304" pitchFamily="18" charset="0"/>
                <a:cs typeface="Times" panose="02020603050405020304" pitchFamily="18" charset="0"/>
              </a:rPr>
              <a:t>Presentation at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400" dirty="0">
                <a:solidFill>
                  <a:srgbClr val="000000"/>
                </a:solidFill>
                <a:latin typeface="Times" panose="02020603050405020304" pitchFamily="18" charset="0"/>
                <a:cs typeface="Times" panose="02020603050405020304" pitchFamily="18" charset="0"/>
              </a:rPr>
              <a:t>SEDAAG</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400" dirty="0">
                <a:solidFill>
                  <a:srgbClr val="000000"/>
                </a:solidFill>
                <a:latin typeface="Times" panose="02020603050405020304" pitchFamily="18" charset="0"/>
                <a:cs typeface="Times" panose="02020603050405020304" pitchFamily="18" charset="0"/>
              </a:rPr>
              <a:t>Nov 7, 2020</a:t>
            </a:r>
            <a:endParaRPr kumimoji="0" lang="en-US" sz="1400" b="0" i="0" u="none" strike="noStrike" kern="1200" cap="none" spc="0" normalizeH="0" baseline="0" noProof="0" dirty="0">
              <a:ln>
                <a:noFill/>
              </a:ln>
              <a:solidFill>
                <a:srgbClr val="000000"/>
              </a:solidFill>
              <a:effectLst/>
              <a:uLnTx/>
              <a:uFillTx/>
              <a:latin typeface="Times" panose="02020603050405020304" pitchFamily="18" charset="0"/>
              <a:ea typeface="ＭＳ Ｐゴシック" pitchFamily="34" charset="-128"/>
              <a:cs typeface="Times" panose="02020603050405020304" pitchFamily="18" charset="0"/>
            </a:endParaRPr>
          </a:p>
        </p:txBody>
      </p:sp>
      <p:sp>
        <p:nvSpPr>
          <p:cNvPr id="3075" name="Rectangle 4"/>
          <p:cNvSpPr>
            <a:spLocks noGrp="1" noChangeArrowheads="1"/>
          </p:cNvSpPr>
          <p:nvPr>
            <p:ph type="ctrTitle"/>
          </p:nvPr>
        </p:nvSpPr>
        <p:spPr>
          <a:xfrm>
            <a:off x="609600" y="1600200"/>
            <a:ext cx="7924800" cy="1219200"/>
          </a:xfrm>
          <a:effectLst>
            <a:outerShdw dist="25399" dir="2700000" algn="ctr" rotWithShape="0">
              <a:schemeClr val="bg2">
                <a:alpha val="31000"/>
              </a:schemeClr>
            </a:outerShdw>
          </a:effectLst>
        </p:spPr>
        <p:txBody>
          <a:bodyPr/>
          <a:lstStyle/>
          <a:p>
            <a:pPr algn="ctr" eaLnBrk="1" hangingPunct="1"/>
            <a:r>
              <a:rPr lang="en-US" sz="3200" dirty="0"/>
              <a:t>A new web tool to inform urban forest conservation and restoration</a:t>
            </a:r>
            <a:endParaRPr lang="en-US" sz="3200" b="1" dirty="0">
              <a:latin typeface="Times New Roman" panose="02020603050405020304" pitchFamily="18" charset="0"/>
              <a:cs typeface="Times New Roman" panose="02020603050405020304" pitchFamily="18" charset="0"/>
            </a:endParaRPr>
          </a:p>
        </p:txBody>
      </p:sp>
      <p:sp>
        <p:nvSpPr>
          <p:cNvPr id="5" name="Rectangle 4"/>
          <p:cNvSpPr txBox="1">
            <a:spLocks noChangeArrowheads="1"/>
          </p:cNvSpPr>
          <p:nvPr/>
        </p:nvSpPr>
        <p:spPr bwMode="auto">
          <a:xfrm>
            <a:off x="2209800" y="3124200"/>
            <a:ext cx="4572000" cy="1143000"/>
          </a:xfrm>
          <a:prstGeom prst="rect">
            <a:avLst/>
          </a:prstGeom>
          <a:noFill/>
          <a:ln>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panose="02020603050405020304" pitchFamily="18" charset="0"/>
                <a:cs typeface="Times" panose="02020603050405020304" pitchFamily="18" charset="0"/>
              </a:rPr>
              <a:t>Yang </a:t>
            </a:r>
            <a:r>
              <a:rPr lang="en-US" sz="1400" b="1" dirty="0">
                <a:solidFill>
                  <a:srgbClr val="000000"/>
                </a:solidFill>
                <a:latin typeface="Times" panose="02020603050405020304" pitchFamily="18" charset="0"/>
                <a:cs typeface="Times" panose="02020603050405020304" pitchFamily="18" charset="0"/>
              </a:rPr>
              <a:t>Shao</a:t>
            </a:r>
            <a:r>
              <a:rPr lang="en-US" sz="1400" dirty="0">
                <a:solidFill>
                  <a:srgbClr val="000000"/>
                </a:solidFill>
                <a:latin typeface="Times" panose="02020603050405020304" pitchFamily="18" charset="0"/>
                <a:cs typeface="Times" panose="02020603050405020304" pitchFamily="18" charset="0"/>
              </a:rPr>
              <a:t>, Department of Geography, Virginia Tech</a:t>
            </a:r>
          </a:p>
          <a:p>
            <a:pPr algn="l"/>
            <a:r>
              <a:rPr lang="en-US" sz="1400" b="1" dirty="0">
                <a:solidFill>
                  <a:srgbClr val="000000"/>
                </a:solidFill>
                <a:latin typeface="Times" panose="02020603050405020304" pitchFamily="18" charset="0"/>
                <a:cs typeface="Times" panose="02020603050405020304" pitchFamily="18" charset="0"/>
              </a:rPr>
              <a:t>Daniel McLaughlin</a:t>
            </a:r>
            <a:r>
              <a:rPr lang="en-US" sz="1400" dirty="0">
                <a:solidFill>
                  <a:srgbClr val="000000"/>
                </a:solidFill>
                <a:latin typeface="Times" panose="02020603050405020304" pitchFamily="18" charset="0"/>
                <a:cs typeface="Times" panose="02020603050405020304" pitchFamily="18" charset="0"/>
              </a:rPr>
              <a:t>, Department of Forest Resources and Environmental Conservation, Virginia Tech</a:t>
            </a:r>
          </a:p>
          <a:p>
            <a:pPr lvl="0" algn="l">
              <a:defRPr/>
            </a:pPr>
            <a:r>
              <a:rPr lang="en-US" sz="1400" b="1" dirty="0" err="1">
                <a:solidFill>
                  <a:srgbClr val="000000"/>
                </a:solidFill>
                <a:latin typeface="Times" panose="02020603050405020304" pitchFamily="18" charset="0"/>
                <a:cs typeface="Times" panose="02020603050405020304" pitchFamily="18" charset="0"/>
              </a:rPr>
              <a:t>Heng</a:t>
            </a:r>
            <a:r>
              <a:rPr lang="en-US" sz="1400" b="1" dirty="0">
                <a:solidFill>
                  <a:srgbClr val="000000"/>
                </a:solidFill>
                <a:latin typeface="Times" panose="02020603050405020304" pitchFamily="18" charset="0"/>
                <a:cs typeface="Times" panose="02020603050405020304" pitchFamily="18" charset="0"/>
              </a:rPr>
              <a:t> Wan</a:t>
            </a:r>
            <a:r>
              <a:rPr lang="en-US" sz="1400" dirty="0">
                <a:solidFill>
                  <a:srgbClr val="000000"/>
                </a:solidFill>
                <a:latin typeface="Times" panose="02020603050405020304" pitchFamily="18" charset="0"/>
                <a:cs typeface="Times" panose="02020603050405020304" pitchFamily="18" charset="0"/>
              </a:rPr>
              <a:t>, Department of Geography, Virginia Tech</a:t>
            </a:r>
          </a:p>
          <a:p>
            <a:pPr lvl="0" algn="l">
              <a:defRPr/>
            </a:pPr>
            <a:r>
              <a:rPr lang="en-US" sz="1400" b="1" dirty="0">
                <a:solidFill>
                  <a:srgbClr val="000000"/>
                </a:solidFill>
                <a:latin typeface="Times" panose="02020603050405020304" pitchFamily="18" charset="0"/>
                <a:cs typeface="Times" panose="02020603050405020304" pitchFamily="18" charset="0"/>
              </a:rPr>
              <a:t>Brian van Eerden</a:t>
            </a:r>
            <a:r>
              <a:rPr lang="en-US" sz="1400" dirty="0">
                <a:solidFill>
                  <a:srgbClr val="000000"/>
                </a:solidFill>
                <a:latin typeface="Times" panose="02020603050405020304" pitchFamily="18" charset="0"/>
                <a:cs typeface="Times" panose="02020603050405020304" pitchFamily="18" charset="0"/>
              </a:rPr>
              <a:t>, The Nature Conservancy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Times" panose="02020603050405020304" pitchFamily="18" charset="0"/>
              <a:ea typeface="ＭＳ Ｐゴシック" pitchFamily="34" charset="-128"/>
              <a:cs typeface="Times" panose="02020603050405020304" pitchFamily="18" charset="0"/>
            </a:endParaRPr>
          </a:p>
        </p:txBody>
      </p:sp>
    </p:spTree>
    <p:extLst>
      <p:ext uri="{BB962C8B-B14F-4D97-AF65-F5344CB8AC3E}">
        <p14:creationId xmlns:p14="http://schemas.microsoft.com/office/powerpoint/2010/main" val="33319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85877E0E-D74C-455C-9CAC-5407D77FBF98}" type="slidenum">
              <a:rPr kumimoji="0" lang="en-US" sz="1000" b="0" i="0" u="none" strike="noStrike" kern="1200" cap="none" spc="0" normalizeH="0" baseline="0" noProof="0" smtClean="0">
                <a:ln>
                  <a:noFill/>
                </a:ln>
                <a:solidFill>
                  <a:srgbClr val="000000"/>
                </a:solidFill>
                <a:effectLst/>
                <a:uLnTx/>
                <a:uFillTx/>
                <a:latin typeface="Arial" charset="0"/>
                <a:ea typeface="ＭＳ Ｐゴシック" pitchFamily="116"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a:t>
            </a:fld>
            <a:endParaRPr kumimoji="0" lang="en-US" sz="1000" b="0" i="0" u="none" strike="noStrike" kern="1200" cap="none" spc="0" normalizeH="0" baseline="0" noProof="0" dirty="0">
              <a:ln>
                <a:noFill/>
              </a:ln>
              <a:solidFill>
                <a:srgbClr val="000000"/>
              </a:solidFill>
              <a:effectLst/>
              <a:uLnTx/>
              <a:uFillTx/>
              <a:latin typeface="Arial" charset="0"/>
              <a:ea typeface="ＭＳ Ｐゴシック" pitchFamily="116" charset="-128"/>
              <a:cs typeface="+mn-cs"/>
            </a:endParaRPr>
          </a:p>
        </p:txBody>
      </p:sp>
      <p:sp>
        <p:nvSpPr>
          <p:cNvPr id="5" name="TextBox 4"/>
          <p:cNvSpPr txBox="1"/>
          <p:nvPr/>
        </p:nvSpPr>
        <p:spPr>
          <a:xfrm>
            <a:off x="786477" y="1905000"/>
            <a:ext cx="8052723" cy="2308324"/>
          </a:xfrm>
          <a:prstGeom prst="rect">
            <a:avLst/>
          </a:prstGeom>
          <a:noFill/>
        </p:spPr>
        <p:txBody>
          <a:bodyPr wrap="square" rtlCol="0">
            <a:spAutoFit/>
          </a:bodyPr>
          <a:lstStyle/>
          <a:p>
            <a:pPr marR="0" lvl="0" algn="l" defTabSz="914400" rtl="0" eaLnBrk="0" fontAlgn="base" latinLnBrk="0" hangingPunct="0">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itchFamily="34" charset="-128"/>
              <a:cs typeface="Times New Roman" panose="02020603050405020304" pitchFamily="18" charset="0"/>
            </a:endParaRPr>
          </a:p>
          <a:p>
            <a:pPr marL="457200" lvl="0" indent="-457200" eaLnBrk="0" hangingPunct="0">
              <a:buAutoNum type="arabicPeriod"/>
              <a:defRPr/>
            </a:pPr>
            <a:r>
              <a:rPr lang="en-US" sz="2400" dirty="0">
                <a:solidFill>
                  <a:srgbClr val="000000"/>
                </a:solidFill>
                <a:latin typeface="Times New Roman" panose="02020603050405020304" pitchFamily="18" charset="0"/>
                <a:ea typeface="ＭＳ Ｐゴシック" pitchFamily="34" charset="-128"/>
                <a:cs typeface="Times New Roman" panose="02020603050405020304" pitchFamily="18" charset="0"/>
              </a:rPr>
              <a:t>Introduction (project background)</a:t>
            </a:r>
          </a:p>
          <a:p>
            <a:pPr marL="457200" marR="0" lvl="0" indent="-457200" algn="l" defTabSz="914400" rtl="0" eaLnBrk="0" fontAlgn="base" latinLnBrk="0" hangingPunct="0">
              <a:lnSpc>
                <a:spcPct val="100000"/>
              </a:lnSpc>
              <a:spcBef>
                <a:spcPct val="0"/>
              </a:spcBef>
              <a:spcAft>
                <a:spcPct val="0"/>
              </a:spcAft>
              <a:buClrTx/>
              <a:buSzTx/>
              <a:buAutoNum type="arabicPeriod"/>
              <a:tabLst/>
              <a:defRPr/>
            </a:pPr>
            <a:endParaRPr lang="en-US" sz="2400" dirty="0">
              <a:solidFill>
                <a:srgbClr val="000000"/>
              </a:solidFill>
              <a:latin typeface="Times New Roman" panose="02020603050405020304" pitchFamily="18" charset="0"/>
              <a:ea typeface="ＭＳ Ｐゴシック" pitchFamily="34" charset="-128"/>
              <a:cs typeface="Times New Roman" panose="02020603050405020304" pitchFamily="18" charset="0"/>
            </a:endParaRPr>
          </a:p>
          <a:p>
            <a:pPr marL="457200" lvl="0" indent="-457200" eaLnBrk="0" hangingPunct="0">
              <a:buAutoNum type="arabicPeriod"/>
              <a:defRPr/>
            </a:pPr>
            <a:r>
              <a:rPr lang="en-US" sz="2400" dirty="0">
                <a:solidFill>
                  <a:srgbClr val="000000"/>
                </a:solidFill>
                <a:latin typeface="Times New Roman" panose="02020603050405020304" pitchFamily="18" charset="0"/>
                <a:ea typeface="ＭＳ Ｐゴシック" pitchFamily="34" charset="-128"/>
                <a:cs typeface="Times New Roman" panose="02020603050405020304" pitchFamily="18" charset="0"/>
              </a:rPr>
              <a:t>Web tool and its implementation </a:t>
            </a:r>
          </a:p>
          <a:p>
            <a:pPr marL="457200" lvl="0" indent="-457200" eaLnBrk="0" hangingPunct="0">
              <a:buAutoNum type="arabicPeriod"/>
              <a:defRPr/>
            </a:pPr>
            <a:endParaRPr lang="en-US" sz="2400" dirty="0">
              <a:solidFill>
                <a:srgbClr val="000000"/>
              </a:solidFill>
              <a:latin typeface="Times New Roman" panose="02020603050405020304" pitchFamily="18" charset="0"/>
              <a:ea typeface="ＭＳ Ｐゴシック" pitchFamily="34"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defRPr/>
            </a:pPr>
            <a:endParaRPr kumimoji="0" lang="en-US" sz="2400" b="0" i="0" u="none" strike="noStrike" kern="1200" cap="none" spc="0" normalizeH="0" baseline="0" dirty="0">
              <a:ln>
                <a:noFill/>
              </a:ln>
              <a:solidFill>
                <a:srgbClr val="000000"/>
              </a:solidFill>
              <a:effectLst/>
              <a:uLnTx/>
              <a:uFillTx/>
              <a:latin typeface="Times New Roman" panose="02020603050405020304" pitchFamily="18" charset="0"/>
              <a:ea typeface="ＭＳ Ｐゴシック" pitchFamily="34" charset="-128"/>
              <a:cs typeface="Times New Roman" panose="02020603050405020304" pitchFamily="18" charset="0"/>
            </a:endParaRPr>
          </a:p>
        </p:txBody>
      </p:sp>
      <p:sp>
        <p:nvSpPr>
          <p:cNvPr id="6" name="Rectangle 2"/>
          <p:cNvSpPr>
            <a:spLocks noGrp="1" noChangeArrowheads="1"/>
          </p:cNvSpPr>
          <p:nvPr>
            <p:ph type="title"/>
          </p:nvPr>
        </p:nvSpPr>
        <p:spPr>
          <a:xfrm>
            <a:off x="914400" y="1447800"/>
            <a:ext cx="3124200" cy="685800"/>
          </a:xfrm>
        </p:spPr>
        <p:txBody>
          <a:bodyPr>
            <a:normAutofit fontScale="90000"/>
          </a:bodyPr>
          <a:lstStyle/>
          <a:p>
            <a:pPr algn="l" eaLnBrk="1" hangingPunct="1"/>
            <a:r>
              <a:rPr lang="en-US" sz="3200" b="1" dirty="0">
                <a:latin typeface="Times New Roman" panose="02020603050405020304" pitchFamily="18" charset="0"/>
                <a:cs typeface="Times New Roman" panose="02020603050405020304" pitchFamily="18" charset="0"/>
              </a:rPr>
              <a:t>Outline</a:t>
            </a: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804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490958"/>
            <a:ext cx="6781800" cy="461665"/>
          </a:xfrm>
          <a:prstGeom prst="rect">
            <a:avLst/>
          </a:prstGeom>
        </p:spPr>
        <p:txBody>
          <a:bodyPr wrap="square">
            <a:spAutoFit/>
          </a:bodyPr>
          <a:lstStyle/>
          <a:p>
            <a:r>
              <a:rPr lang="en-US" sz="2400" b="1" dirty="0">
                <a:solidFill>
                  <a:srgbClr val="691638"/>
                </a:solidFill>
                <a:latin typeface="Times New Roman" panose="02020603050405020304" pitchFamily="18" charset="0"/>
                <a:cs typeface="Times New Roman" panose="02020603050405020304" pitchFamily="18" charset="0"/>
              </a:rPr>
              <a:t>Urban forest, ecosystem services, and conservation </a:t>
            </a:r>
            <a:endParaRPr lang="en-US" dirty="0"/>
          </a:p>
        </p:txBody>
      </p:sp>
      <p:sp>
        <p:nvSpPr>
          <p:cNvPr id="9" name="Rectangle 8"/>
          <p:cNvSpPr/>
          <p:nvPr/>
        </p:nvSpPr>
        <p:spPr>
          <a:xfrm>
            <a:off x="685800" y="1021476"/>
            <a:ext cx="4648200" cy="1938992"/>
          </a:xfrm>
          <a:prstGeom prst="rect">
            <a:avLst/>
          </a:prstGeom>
        </p:spPr>
        <p:txBody>
          <a:bodyPr wrap="square">
            <a:spAutoFit/>
          </a:bodyPr>
          <a:lstStyle/>
          <a:p>
            <a:r>
              <a:rPr lang="en-US" b="1" dirty="0">
                <a:solidFill>
                  <a:srgbClr val="000000"/>
                </a:solidFill>
                <a:latin typeface="Times New Roman" panose="02020603050405020304" pitchFamily="18" charset="0"/>
                <a:ea typeface="ＭＳ Ｐゴシック" pitchFamily="34" charset="-128"/>
                <a:cs typeface="Times New Roman" panose="02020603050405020304" pitchFamily="18" charset="0"/>
              </a:rPr>
              <a:t>Conservation of urban forests are potentially significant tools for</a:t>
            </a:r>
            <a:r>
              <a:rPr lang="en-US" dirty="0"/>
              <a:t>:</a:t>
            </a:r>
          </a:p>
          <a:p>
            <a:pPr marL="342900" indent="-342900">
              <a:buFont typeface="Arial" panose="020B0604020202020204" pitchFamily="34" charset="0"/>
              <a:buChar char="•"/>
            </a:pPr>
            <a:r>
              <a:rPr lang="en-US" sz="1600" dirty="0">
                <a:solidFill>
                  <a:srgbClr val="000000"/>
                </a:solidFill>
                <a:latin typeface="Times New Roman" pitchFamily="18" charset="0"/>
                <a:cs typeface="Times New Roman" pitchFamily="18" charset="0"/>
              </a:rPr>
              <a:t>Building energy savings</a:t>
            </a:r>
          </a:p>
          <a:p>
            <a:pPr marL="342900" indent="-342900">
              <a:buFont typeface="Arial" panose="020B0604020202020204" pitchFamily="34" charset="0"/>
              <a:buChar char="•"/>
            </a:pPr>
            <a:r>
              <a:rPr lang="en-US" sz="1600" dirty="0">
                <a:solidFill>
                  <a:srgbClr val="000000"/>
                </a:solidFill>
                <a:latin typeface="Times New Roman" pitchFamily="18" charset="0"/>
                <a:cs typeface="Times New Roman" pitchFamily="18" charset="0"/>
              </a:rPr>
              <a:t>Air pollutant reduction</a:t>
            </a:r>
          </a:p>
          <a:p>
            <a:pPr marL="342900" indent="-342900">
              <a:buFont typeface="Arial" panose="020B0604020202020204" pitchFamily="34" charset="0"/>
              <a:buChar char="•"/>
            </a:pPr>
            <a:r>
              <a:rPr lang="en-US" sz="1600" dirty="0">
                <a:solidFill>
                  <a:srgbClr val="000000"/>
                </a:solidFill>
                <a:latin typeface="Times New Roman" pitchFamily="18" charset="0"/>
                <a:cs typeface="Times New Roman" pitchFamily="18" charset="0"/>
              </a:rPr>
              <a:t>Carbon dioxide sequestration </a:t>
            </a:r>
          </a:p>
          <a:p>
            <a:pPr marL="342900" indent="-342900">
              <a:buFont typeface="Arial" panose="020B0604020202020204" pitchFamily="34" charset="0"/>
              <a:buChar char="•"/>
            </a:pPr>
            <a:r>
              <a:rPr lang="en-US" sz="1600" dirty="0">
                <a:solidFill>
                  <a:srgbClr val="00B0F0"/>
                </a:solidFill>
                <a:latin typeface="Times New Roman" pitchFamily="18" charset="0"/>
                <a:cs typeface="Times New Roman" pitchFamily="18" charset="0"/>
              </a:rPr>
              <a:t>Flood risk reduction</a:t>
            </a:r>
          </a:p>
          <a:p>
            <a:pPr marL="342900" indent="-342900">
              <a:buFont typeface="Arial" panose="020B0604020202020204" pitchFamily="34" charset="0"/>
              <a:buChar char="•"/>
            </a:pPr>
            <a:r>
              <a:rPr lang="en-US" sz="1600" dirty="0">
                <a:solidFill>
                  <a:srgbClr val="000000"/>
                </a:solidFill>
                <a:latin typeface="Times New Roman" pitchFamily="18" charset="0"/>
                <a:cs typeface="Times New Roman" pitchFamily="18" charset="0"/>
              </a:rPr>
              <a:t>…</a:t>
            </a:r>
          </a:p>
        </p:txBody>
      </p:sp>
      <p:sp>
        <p:nvSpPr>
          <p:cNvPr id="3" name="Rectangle 2"/>
          <p:cNvSpPr/>
          <p:nvPr/>
        </p:nvSpPr>
        <p:spPr>
          <a:xfrm>
            <a:off x="4648200" y="2107122"/>
            <a:ext cx="4152901" cy="584775"/>
          </a:xfrm>
          <a:prstGeom prst="rect">
            <a:avLst/>
          </a:prstGeom>
        </p:spPr>
        <p:txBody>
          <a:bodyPr wrap="square">
            <a:spAutoFit/>
          </a:bodyPr>
          <a:lstStyle/>
          <a:p>
            <a:r>
              <a:rPr lang="en-US" sz="1600" dirty="0">
                <a:solidFill>
                  <a:srgbClr val="00B0F0"/>
                </a:solidFill>
                <a:latin typeface="Times New Roman" pitchFamily="18" charset="0"/>
                <a:cs typeface="Times New Roman" pitchFamily="18" charset="0"/>
              </a:rPr>
              <a:t>Green infrastructure (e.g. forests) play a role in </a:t>
            </a:r>
            <a:r>
              <a:rPr lang="en-US" sz="1600" dirty="0" err="1">
                <a:solidFill>
                  <a:srgbClr val="00B0F0"/>
                </a:solidFill>
                <a:latin typeface="Times New Roman" pitchFamily="18" charset="0"/>
                <a:cs typeface="Times New Roman" pitchFamily="18" charset="0"/>
              </a:rPr>
              <a:t>stormwater</a:t>
            </a:r>
            <a:r>
              <a:rPr lang="en-US" sz="1600" dirty="0">
                <a:solidFill>
                  <a:srgbClr val="00B0F0"/>
                </a:solidFill>
                <a:latin typeface="Times New Roman" pitchFamily="18" charset="0"/>
                <a:cs typeface="Times New Roman" pitchFamily="18" charset="0"/>
              </a:rPr>
              <a:t> and flood management</a:t>
            </a:r>
          </a:p>
        </p:txBody>
      </p:sp>
      <p:pic>
        <p:nvPicPr>
          <p:cNvPr id="4" name="Picture 3"/>
          <p:cNvPicPr>
            <a:picLocks noChangeAspect="1"/>
          </p:cNvPicPr>
          <p:nvPr/>
        </p:nvPicPr>
        <p:blipFill>
          <a:blip r:embed="rId3"/>
          <a:stretch>
            <a:fillRect/>
          </a:stretch>
        </p:blipFill>
        <p:spPr>
          <a:xfrm>
            <a:off x="304800" y="3008100"/>
            <a:ext cx="4190505" cy="2682097"/>
          </a:xfrm>
          <a:prstGeom prst="rect">
            <a:avLst/>
          </a:prstGeom>
        </p:spPr>
      </p:pic>
      <p:sp>
        <p:nvSpPr>
          <p:cNvPr id="6" name="Rectangle 5"/>
          <p:cNvSpPr/>
          <p:nvPr/>
        </p:nvSpPr>
        <p:spPr>
          <a:xfrm>
            <a:off x="342900" y="5562600"/>
            <a:ext cx="8610600" cy="1107996"/>
          </a:xfrm>
          <a:prstGeom prst="rect">
            <a:avLst/>
          </a:prstGeom>
        </p:spPr>
        <p:txBody>
          <a:bodyPr wrap="square">
            <a:spAutoFit/>
          </a:bodyPr>
          <a:lstStyle/>
          <a:p>
            <a:r>
              <a:rPr lang="en-US" sz="2400" dirty="0">
                <a:solidFill>
                  <a:srgbClr val="000000"/>
                </a:solidFill>
                <a:latin typeface="Times New Roman" panose="02020603050405020304" pitchFamily="18" charset="0"/>
              </a:rPr>
              <a:t> </a:t>
            </a:r>
            <a:r>
              <a:rPr lang="en-US" sz="1400" i="1" dirty="0">
                <a:solidFill>
                  <a:srgbClr val="000000"/>
                </a:solidFill>
                <a:latin typeface="Times New Roman" panose="02020603050405020304" pitchFamily="18" charset="0"/>
              </a:rPr>
              <a:t>a) Water storage services during precipitation events, where depressions accumulate and store surface water (i.e., </a:t>
            </a:r>
            <a:r>
              <a:rPr lang="en-US" sz="1400" i="1" dirty="0" err="1">
                <a:solidFill>
                  <a:srgbClr val="000000"/>
                </a:solidFill>
                <a:latin typeface="Times New Roman" panose="02020603050405020304" pitchFamily="18" charset="0"/>
              </a:rPr>
              <a:t>depressional</a:t>
            </a:r>
            <a:r>
              <a:rPr lang="en-US" sz="1400" i="1" dirty="0">
                <a:solidFill>
                  <a:srgbClr val="000000"/>
                </a:solidFill>
                <a:latin typeface="Times New Roman" panose="02020603050405020304" pitchFamily="18" charset="0"/>
              </a:rPr>
              <a:t> surface water storage; soils infiltrate and store water in soil pores. b) Evapotranspiration (ET) provides water removal services and reduces standing surface water, depletes soil moisture, and lowers the water table (i.e., top of the saturated zone). </a:t>
            </a:r>
            <a:endParaRPr lang="en-US" sz="1400" dirty="0"/>
          </a:p>
        </p:txBody>
      </p:sp>
      <p:pic>
        <p:nvPicPr>
          <p:cNvPr id="11" name="Picture 10"/>
          <p:cNvPicPr>
            <a:picLocks noChangeAspect="1"/>
          </p:cNvPicPr>
          <p:nvPr/>
        </p:nvPicPr>
        <p:blipFill>
          <a:blip r:embed="rId4"/>
          <a:stretch>
            <a:fillRect/>
          </a:stretch>
        </p:blipFill>
        <p:spPr>
          <a:xfrm>
            <a:off x="4744364" y="3098173"/>
            <a:ext cx="3833191" cy="2438976"/>
          </a:xfrm>
          <a:prstGeom prst="rect">
            <a:avLst/>
          </a:prstGeom>
        </p:spPr>
      </p:pic>
    </p:spTree>
    <p:extLst>
      <p:ext uri="{BB962C8B-B14F-4D97-AF65-F5344CB8AC3E}">
        <p14:creationId xmlns:p14="http://schemas.microsoft.com/office/powerpoint/2010/main" val="153008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240" y="1259399"/>
            <a:ext cx="1956068" cy="2474387"/>
          </a:xfrm>
          <a:prstGeom prst="rect">
            <a:avLst/>
          </a:prstGeom>
        </p:spPr>
      </p:pic>
      <p:sp>
        <p:nvSpPr>
          <p:cNvPr id="3" name="Rectangle 2"/>
          <p:cNvSpPr/>
          <p:nvPr/>
        </p:nvSpPr>
        <p:spPr>
          <a:xfrm>
            <a:off x="1066800" y="542376"/>
            <a:ext cx="7086600" cy="400110"/>
          </a:xfrm>
          <a:prstGeom prst="rect">
            <a:avLst/>
          </a:prstGeom>
        </p:spPr>
        <p:txBody>
          <a:bodyPr wrap="square">
            <a:spAutoFit/>
          </a:bodyPr>
          <a:lstStyle/>
          <a:p>
            <a:r>
              <a:rPr lang="en-US" b="1" dirty="0">
                <a:solidFill>
                  <a:srgbClr val="000000"/>
                </a:solidFill>
                <a:latin typeface="Times New Roman" panose="02020603050405020304" pitchFamily="18" charset="0"/>
                <a:ea typeface="ＭＳ Ｐゴシック" pitchFamily="34" charset="-128"/>
                <a:cs typeface="Times New Roman" panose="02020603050405020304" pitchFamily="18" charset="0"/>
              </a:rPr>
              <a:t>Conservation of urban forests for Flood Reduction Services </a:t>
            </a:r>
          </a:p>
        </p:txBody>
      </p:sp>
      <p:pic>
        <p:nvPicPr>
          <p:cNvPr id="4" name="Picture 3"/>
          <p:cNvPicPr>
            <a:picLocks noChangeAspect="1"/>
          </p:cNvPicPr>
          <p:nvPr/>
        </p:nvPicPr>
        <p:blipFill>
          <a:blip r:embed="rId3"/>
          <a:stretch>
            <a:fillRect/>
          </a:stretch>
        </p:blipFill>
        <p:spPr>
          <a:xfrm>
            <a:off x="2414414" y="1266409"/>
            <a:ext cx="2107670" cy="2571750"/>
          </a:xfrm>
          <a:prstGeom prst="rect">
            <a:avLst/>
          </a:prstGeom>
        </p:spPr>
      </p:pic>
      <p:sp>
        <p:nvSpPr>
          <p:cNvPr id="5" name="Rectangle 4"/>
          <p:cNvSpPr/>
          <p:nvPr/>
        </p:nvSpPr>
        <p:spPr>
          <a:xfrm>
            <a:off x="97083" y="3801997"/>
            <a:ext cx="2223686" cy="338554"/>
          </a:xfrm>
          <a:prstGeom prst="rect">
            <a:avLst/>
          </a:prstGeom>
        </p:spPr>
        <p:txBody>
          <a:bodyPr wrap="none">
            <a:spAutoFit/>
          </a:bodyPr>
          <a:lstStyle/>
          <a:p>
            <a:r>
              <a:rPr lang="en-US" sz="1600" i="1" dirty="0">
                <a:solidFill>
                  <a:srgbClr val="000000"/>
                </a:solidFill>
                <a:latin typeface="Times New Roman" panose="02020603050405020304" pitchFamily="18" charset="0"/>
              </a:rPr>
              <a:t>Evapotranspiration (ET)</a:t>
            </a:r>
          </a:p>
        </p:txBody>
      </p:sp>
      <p:sp>
        <p:nvSpPr>
          <p:cNvPr id="6" name="Rectangle 5"/>
          <p:cNvSpPr/>
          <p:nvPr/>
        </p:nvSpPr>
        <p:spPr>
          <a:xfrm>
            <a:off x="2512859" y="3778893"/>
            <a:ext cx="1804084" cy="338554"/>
          </a:xfrm>
          <a:prstGeom prst="rect">
            <a:avLst/>
          </a:prstGeom>
        </p:spPr>
        <p:txBody>
          <a:bodyPr wrap="none">
            <a:spAutoFit/>
          </a:bodyPr>
          <a:lstStyle/>
          <a:p>
            <a:r>
              <a:rPr lang="en-US" sz="1600" i="1" dirty="0">
                <a:solidFill>
                  <a:srgbClr val="000000"/>
                </a:solidFill>
                <a:latin typeface="Times New Roman" panose="02020603050405020304" pitchFamily="18" charset="0"/>
              </a:rPr>
              <a:t>Depression Storage</a:t>
            </a:r>
          </a:p>
        </p:txBody>
      </p:sp>
      <p:sp>
        <p:nvSpPr>
          <p:cNvPr id="7" name="Rectangle 6"/>
          <p:cNvSpPr/>
          <p:nvPr/>
        </p:nvSpPr>
        <p:spPr>
          <a:xfrm>
            <a:off x="4968520" y="3838160"/>
            <a:ext cx="1783245" cy="338554"/>
          </a:xfrm>
          <a:prstGeom prst="rect">
            <a:avLst/>
          </a:prstGeom>
        </p:spPr>
        <p:txBody>
          <a:bodyPr wrap="none">
            <a:spAutoFit/>
          </a:bodyPr>
          <a:lstStyle/>
          <a:p>
            <a:r>
              <a:rPr lang="en-US" sz="1600" i="1" dirty="0">
                <a:solidFill>
                  <a:srgbClr val="000000"/>
                </a:solidFill>
                <a:latin typeface="Times New Roman" panose="02020603050405020304" pitchFamily="18" charset="0"/>
              </a:rPr>
              <a:t>Soil Water Storage </a:t>
            </a:r>
          </a:p>
        </p:txBody>
      </p:sp>
      <p:pic>
        <p:nvPicPr>
          <p:cNvPr id="8" name="Picture 7"/>
          <p:cNvPicPr>
            <a:picLocks noChangeAspect="1"/>
          </p:cNvPicPr>
          <p:nvPr/>
        </p:nvPicPr>
        <p:blipFill>
          <a:blip r:embed="rId4"/>
          <a:stretch>
            <a:fillRect/>
          </a:stretch>
        </p:blipFill>
        <p:spPr>
          <a:xfrm>
            <a:off x="4674011" y="1277031"/>
            <a:ext cx="2183990" cy="2512559"/>
          </a:xfrm>
          <a:prstGeom prst="rect">
            <a:avLst/>
          </a:prstGeom>
        </p:spPr>
      </p:pic>
      <p:sp>
        <p:nvSpPr>
          <p:cNvPr id="10" name="Rectangle 9"/>
          <p:cNvSpPr/>
          <p:nvPr/>
        </p:nvSpPr>
        <p:spPr>
          <a:xfrm>
            <a:off x="7457640" y="3852446"/>
            <a:ext cx="1165704" cy="338554"/>
          </a:xfrm>
          <a:prstGeom prst="rect">
            <a:avLst/>
          </a:prstGeom>
        </p:spPr>
        <p:txBody>
          <a:bodyPr wrap="none">
            <a:spAutoFit/>
          </a:bodyPr>
          <a:lstStyle/>
          <a:p>
            <a:r>
              <a:rPr lang="en-US" sz="1600" i="1" dirty="0">
                <a:solidFill>
                  <a:srgbClr val="000000"/>
                </a:solidFill>
                <a:latin typeface="Times New Roman" panose="02020603050405020304" pitchFamily="18" charset="0"/>
              </a:rPr>
              <a:t>Land cover </a:t>
            </a:r>
          </a:p>
        </p:txBody>
      </p:sp>
      <p:pic>
        <p:nvPicPr>
          <p:cNvPr id="11" name="Picture 10"/>
          <p:cNvPicPr>
            <a:picLocks noChangeAspect="1"/>
          </p:cNvPicPr>
          <p:nvPr/>
        </p:nvPicPr>
        <p:blipFill>
          <a:blip r:embed="rId5"/>
          <a:stretch>
            <a:fillRect/>
          </a:stretch>
        </p:blipFill>
        <p:spPr>
          <a:xfrm>
            <a:off x="6970823" y="1277031"/>
            <a:ext cx="2139337" cy="2611210"/>
          </a:xfrm>
          <a:prstGeom prst="rect">
            <a:avLst/>
          </a:prstGeom>
        </p:spPr>
      </p:pic>
      <p:sp>
        <p:nvSpPr>
          <p:cNvPr id="12" name="Rectangle 11"/>
          <p:cNvSpPr/>
          <p:nvPr/>
        </p:nvSpPr>
        <p:spPr>
          <a:xfrm>
            <a:off x="990599" y="2133600"/>
            <a:ext cx="291749" cy="337499"/>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 name="Straight Arrow Connector 13"/>
          <p:cNvCxnSpPr/>
          <p:nvPr/>
        </p:nvCxnSpPr>
        <p:spPr>
          <a:xfrm flipH="1" flipV="1">
            <a:off x="1261742" y="2496592"/>
            <a:ext cx="607825" cy="2111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96218" y="4537739"/>
            <a:ext cx="2608406" cy="400110"/>
          </a:xfrm>
          <a:prstGeom prst="rect">
            <a:avLst/>
          </a:prstGeom>
          <a:noFill/>
        </p:spPr>
        <p:txBody>
          <a:bodyPr wrap="none" rtlCol="0">
            <a:spAutoFit/>
          </a:bodyPr>
          <a:lstStyle/>
          <a:p>
            <a:r>
              <a:rPr lang="en-US" dirty="0"/>
              <a:t>User defined polygon</a:t>
            </a:r>
          </a:p>
        </p:txBody>
      </p:sp>
      <p:pic>
        <p:nvPicPr>
          <p:cNvPr id="18" name="Picture 17"/>
          <p:cNvPicPr>
            <a:picLocks noChangeAspect="1"/>
          </p:cNvPicPr>
          <p:nvPr/>
        </p:nvPicPr>
        <p:blipFill>
          <a:blip r:embed="rId6"/>
          <a:stretch>
            <a:fillRect/>
          </a:stretch>
        </p:blipFill>
        <p:spPr>
          <a:xfrm>
            <a:off x="3581400" y="4235822"/>
            <a:ext cx="2514600" cy="2541978"/>
          </a:xfrm>
          <a:prstGeom prst="rect">
            <a:avLst/>
          </a:prstGeom>
        </p:spPr>
      </p:pic>
      <p:sp>
        <p:nvSpPr>
          <p:cNvPr id="22" name="Right Arrow 21"/>
          <p:cNvSpPr/>
          <p:nvPr/>
        </p:nvSpPr>
        <p:spPr>
          <a:xfrm>
            <a:off x="2971800" y="4724400"/>
            <a:ext cx="6096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stretch>
            <a:fillRect/>
          </a:stretch>
        </p:blipFill>
        <p:spPr>
          <a:xfrm>
            <a:off x="6119995" y="4622896"/>
            <a:ext cx="2675289" cy="2271920"/>
          </a:xfrm>
          <a:prstGeom prst="rect">
            <a:avLst/>
          </a:prstGeom>
        </p:spPr>
      </p:pic>
      <p:sp>
        <p:nvSpPr>
          <p:cNvPr id="19" name="Rectangle 18">
            <a:extLst>
              <a:ext uri="{FF2B5EF4-FFF2-40B4-BE49-F238E27FC236}">
                <a16:creationId xmlns:a16="http://schemas.microsoft.com/office/drawing/2014/main" id="{8F013CA8-CDE8-4424-88FF-50A221C9260F}"/>
              </a:ext>
            </a:extLst>
          </p:cNvPr>
          <p:cNvSpPr/>
          <p:nvPr/>
        </p:nvSpPr>
        <p:spPr>
          <a:xfrm>
            <a:off x="258137" y="4905875"/>
            <a:ext cx="3328805" cy="584775"/>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FF0000"/>
                </a:solidFill>
                <a:latin typeface="Times New Roman" panose="02020603050405020304" pitchFamily="18" charset="0"/>
              </a:rPr>
              <a:t>Interactive web experience to inform management decisions</a:t>
            </a:r>
          </a:p>
        </p:txBody>
      </p:sp>
    </p:spTree>
    <p:extLst>
      <p:ext uri="{BB962C8B-B14F-4D97-AF65-F5344CB8AC3E}">
        <p14:creationId xmlns:p14="http://schemas.microsoft.com/office/powerpoint/2010/main" val="3090456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5600" y="381000"/>
            <a:ext cx="2902398" cy="461665"/>
          </a:xfrm>
          <a:prstGeom prst="rect">
            <a:avLst/>
          </a:prstGeom>
        </p:spPr>
        <p:txBody>
          <a:bodyPr wrap="none">
            <a:spAutoFit/>
          </a:bodyPr>
          <a:lstStyle/>
          <a:p>
            <a:r>
              <a:rPr lang="en-US" sz="2400" b="1" dirty="0">
                <a:latin typeface="Times" panose="02020603050405020304" pitchFamily="18" charset="0"/>
                <a:cs typeface="Times" panose="02020603050405020304" pitchFamily="18" charset="0"/>
              </a:rPr>
              <a:t>Web tool (version 1)</a:t>
            </a:r>
          </a:p>
        </p:txBody>
      </p:sp>
      <p:pic>
        <p:nvPicPr>
          <p:cNvPr id="2" name="Picture 1"/>
          <p:cNvPicPr>
            <a:picLocks noChangeAspect="1"/>
          </p:cNvPicPr>
          <p:nvPr/>
        </p:nvPicPr>
        <p:blipFill>
          <a:blip r:embed="rId2"/>
          <a:stretch>
            <a:fillRect/>
          </a:stretch>
        </p:blipFill>
        <p:spPr>
          <a:xfrm>
            <a:off x="152400" y="990600"/>
            <a:ext cx="8753475" cy="4545258"/>
          </a:xfrm>
          <a:prstGeom prst="rect">
            <a:avLst/>
          </a:prstGeom>
        </p:spPr>
      </p:pic>
    </p:spTree>
    <p:extLst>
      <p:ext uri="{BB962C8B-B14F-4D97-AF65-F5344CB8AC3E}">
        <p14:creationId xmlns:p14="http://schemas.microsoft.com/office/powerpoint/2010/main" val="94185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81000" y="764341"/>
            <a:ext cx="8620125" cy="3706708"/>
          </a:xfrm>
          <a:prstGeom prst="rect">
            <a:avLst/>
          </a:prstGeom>
        </p:spPr>
      </p:pic>
      <p:sp>
        <p:nvSpPr>
          <p:cNvPr id="7" name="Rectangle 6"/>
          <p:cNvSpPr/>
          <p:nvPr/>
        </p:nvSpPr>
        <p:spPr>
          <a:xfrm>
            <a:off x="3143523" y="304800"/>
            <a:ext cx="3095078" cy="400110"/>
          </a:xfrm>
          <a:prstGeom prst="rect">
            <a:avLst/>
          </a:prstGeom>
        </p:spPr>
        <p:txBody>
          <a:bodyPr wrap="none">
            <a:spAutoFit/>
          </a:bodyPr>
          <a:lstStyle/>
          <a:p>
            <a:r>
              <a:rPr lang="en-US" b="1" dirty="0">
                <a:latin typeface="Times" panose="02020603050405020304" pitchFamily="18" charset="0"/>
                <a:cs typeface="Times" panose="02020603050405020304" pitchFamily="18" charset="0"/>
              </a:rPr>
              <a:t>Web Tool  Implementation</a:t>
            </a:r>
            <a:endParaRPr lang="en-US" dirty="0"/>
          </a:p>
        </p:txBody>
      </p:sp>
      <p:sp>
        <p:nvSpPr>
          <p:cNvPr id="8" name="Rectangle 7"/>
          <p:cNvSpPr/>
          <p:nvPr/>
        </p:nvSpPr>
        <p:spPr>
          <a:xfrm>
            <a:off x="261678" y="4419600"/>
            <a:ext cx="8763000" cy="2246769"/>
          </a:xfrm>
          <a:prstGeom prst="rect">
            <a:avLst/>
          </a:prstGeom>
        </p:spPr>
        <p:txBody>
          <a:bodyPr wrap="square">
            <a:spAutoFit/>
          </a:bodyPr>
          <a:lstStyle/>
          <a:p>
            <a:pPr marL="342900" indent="-342900">
              <a:buFont typeface="Arial" panose="020B0604020202020204" pitchFamily="34" charset="0"/>
              <a:buChar char="•"/>
            </a:pPr>
            <a:r>
              <a:rPr lang="en-US" dirty="0">
                <a:solidFill>
                  <a:srgbClr val="FF0000"/>
                </a:solidFill>
                <a:latin typeface="Times New Roman" panose="02020603050405020304" pitchFamily="18" charset="0"/>
              </a:rPr>
              <a:t>Open Source software packages</a:t>
            </a:r>
          </a:p>
          <a:p>
            <a:pPr marL="342900" indent="-342900">
              <a:buFont typeface="Arial" panose="020B0604020202020204" pitchFamily="34" charset="0"/>
              <a:buChar char="•"/>
            </a:pPr>
            <a:r>
              <a:rPr lang="en-US" dirty="0">
                <a:solidFill>
                  <a:srgbClr val="000000"/>
                </a:solidFill>
                <a:latin typeface="Times New Roman" panose="02020603050405020304" pitchFamily="18" charset="0"/>
              </a:rPr>
              <a:t>The web tool was mainly developed using the R Shiny library from </a:t>
            </a:r>
            <a:r>
              <a:rPr lang="en-US" dirty="0" err="1">
                <a:solidFill>
                  <a:srgbClr val="000000"/>
                </a:solidFill>
                <a:latin typeface="Times New Roman" panose="02020603050405020304" pitchFamily="18" charset="0"/>
              </a:rPr>
              <a:t>Rstudio</a:t>
            </a:r>
            <a:endParaRPr lang="en-US" dirty="0">
              <a:solidFill>
                <a:srgbClr val="000000"/>
              </a:solidFill>
              <a:latin typeface="Times New Roman" panose="02020603050405020304" pitchFamily="18" charset="0"/>
            </a:endParaRPr>
          </a:p>
          <a:p>
            <a:pPr marL="342900" indent="-342900">
              <a:buFont typeface="Arial" panose="020B0604020202020204" pitchFamily="34" charset="0"/>
              <a:buChar char="•"/>
            </a:pPr>
            <a:r>
              <a:rPr lang="en-US" dirty="0">
                <a:solidFill>
                  <a:srgbClr val="000000"/>
                </a:solidFill>
                <a:latin typeface="Times New Roman" panose="02020603050405020304" pitchFamily="18" charset="0"/>
              </a:rPr>
              <a:t>Various R libraries (e.g., </a:t>
            </a:r>
            <a:r>
              <a:rPr lang="en-US" dirty="0" err="1">
                <a:solidFill>
                  <a:srgbClr val="000000"/>
                </a:solidFill>
                <a:latin typeface="Times New Roman" panose="02020603050405020304" pitchFamily="18" charset="0"/>
              </a:rPr>
              <a:t>rgdal</a:t>
            </a:r>
            <a:r>
              <a:rPr lang="en-US" dirty="0">
                <a:solidFill>
                  <a:srgbClr val="000000"/>
                </a:solidFill>
                <a:latin typeface="Times New Roman" panose="02020603050405020304" pitchFamily="18" charset="0"/>
              </a:rPr>
              <a:t>, raster) for data analytics</a:t>
            </a:r>
          </a:p>
          <a:p>
            <a:pPr marL="342900" indent="-342900">
              <a:buFont typeface="Arial" panose="020B0604020202020204" pitchFamily="34" charset="0"/>
              <a:buChar char="•"/>
            </a:pPr>
            <a:r>
              <a:rPr lang="en-US" dirty="0">
                <a:solidFill>
                  <a:srgbClr val="000000"/>
                </a:solidFill>
                <a:latin typeface="Times New Roman" panose="02020603050405020304" pitchFamily="18" charset="0"/>
              </a:rPr>
              <a:t>Hydrological modeling capabilities (e.g., flow accumulation) are channeled from GRASS</a:t>
            </a:r>
          </a:p>
          <a:p>
            <a:pPr marL="342900" indent="-342900">
              <a:buFont typeface="Arial" panose="020B0604020202020204" pitchFamily="34" charset="0"/>
              <a:buChar char="•"/>
            </a:pPr>
            <a:r>
              <a:rPr lang="en-US" dirty="0">
                <a:solidFill>
                  <a:srgbClr val="000000"/>
                </a:solidFill>
                <a:latin typeface="Times New Roman" panose="02020603050405020304" pitchFamily="18" charset="0"/>
              </a:rPr>
              <a:t>The tool is now deployed through a Shiny Server installed on the Ubuntu machine</a:t>
            </a:r>
          </a:p>
        </p:txBody>
      </p:sp>
    </p:spTree>
    <p:extLst>
      <p:ext uri="{BB962C8B-B14F-4D97-AF65-F5344CB8AC3E}">
        <p14:creationId xmlns:p14="http://schemas.microsoft.com/office/powerpoint/2010/main" val="1569278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660</Words>
  <Application>Microsoft Macintosh PowerPoint</Application>
  <PresentationFormat>On-screen Show (4:3)</PresentationFormat>
  <Paragraphs>82</Paragraphs>
  <Slides>25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 Unicode MS</vt:lpstr>
      <vt:lpstr>ＭＳ Ｐゴシック</vt:lpstr>
      <vt:lpstr>Times</vt:lpstr>
      <vt:lpstr>Arial</vt:lpstr>
      <vt:lpstr>Calibri</vt:lpstr>
      <vt:lpstr>Lato</vt:lpstr>
      <vt:lpstr>Source Sans Pro</vt:lpstr>
      <vt:lpstr>Times New Roman</vt:lpstr>
      <vt:lpstr>Office Theme</vt:lpstr>
      <vt:lpstr>PowerPoint Presentation</vt:lpstr>
      <vt:lpstr>PowerPoint Presentation</vt:lpstr>
      <vt:lpstr>PowerPoint Presentation</vt:lpstr>
      <vt:lpstr>A new web tool to inform urban forest conservation and restoration</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tool users </vt:lpstr>
      <vt:lpstr>Hosting Shiny applications</vt:lpstr>
      <vt:lpstr>Install shiny server - Ubuntu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Shao, Yang</dc:creator>
  <cp:lastModifiedBy>Shao, Yang</cp:lastModifiedBy>
  <cp:revision>118</cp:revision>
  <dcterms:created xsi:type="dcterms:W3CDTF">2006-08-16T00:00:00Z</dcterms:created>
  <dcterms:modified xsi:type="dcterms:W3CDTF">2024-07-14T22:18:10Z</dcterms:modified>
</cp:coreProperties>
</file>